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3"/>
  </p:notesMasterIdLst>
  <p:sldIdLst>
    <p:sldId id="257" r:id="rId3"/>
    <p:sldId id="260" r:id="rId4"/>
    <p:sldId id="293" r:id="rId5"/>
    <p:sldId id="288" r:id="rId6"/>
    <p:sldId id="289" r:id="rId7"/>
    <p:sldId id="290" r:id="rId8"/>
    <p:sldId id="291" r:id="rId9"/>
    <p:sldId id="295" r:id="rId10"/>
    <p:sldId id="300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299" r:id="rId21"/>
    <p:sldId id="301" r:id="rId22"/>
    <p:sldId id="324" r:id="rId23"/>
    <p:sldId id="304" r:id="rId24"/>
    <p:sldId id="305" r:id="rId25"/>
    <p:sldId id="306" r:id="rId26"/>
    <p:sldId id="308" r:id="rId27"/>
    <p:sldId id="309" r:id="rId28"/>
    <p:sldId id="310" r:id="rId29"/>
    <p:sldId id="311" r:id="rId30"/>
    <p:sldId id="314" r:id="rId31"/>
    <p:sldId id="312" r:id="rId32"/>
    <p:sldId id="313" r:id="rId33"/>
    <p:sldId id="302" r:id="rId34"/>
    <p:sldId id="325" r:id="rId35"/>
    <p:sldId id="359" r:id="rId36"/>
    <p:sldId id="326" r:id="rId37"/>
    <p:sldId id="327" r:id="rId38"/>
    <p:sldId id="328" r:id="rId39"/>
    <p:sldId id="303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297" r:id="rId71"/>
    <p:sldId id="259" r:id="rId7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84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707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039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199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064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619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012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731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979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2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86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870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673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33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9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844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67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26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3484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518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14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9850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185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4574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561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7259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396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8338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6699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8328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2158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961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5722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/>
              <a:t>39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757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5836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9941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2350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3927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0605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1761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4069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778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5787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0642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144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7135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50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481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51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1569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52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6722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53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098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54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5342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55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9111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56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56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57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1754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58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1257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59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407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0979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157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6856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757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7573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045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494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1851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1455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A4E647-5A0F-41E6-A0EF-B58D8C1C6CD4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68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9775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161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4926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565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56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http://minheeblog.tistory.com/category/PPT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27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427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367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451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932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149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8435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137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83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4566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910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551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67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5.jp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72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67.jpg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74.jpg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71.jpg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35696" y="3019599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chemeClr val="bg1"/>
                </a:solidFill>
              </a:rPr>
              <a:t> </a:t>
            </a:r>
            <a:r>
              <a:rPr lang="en-US" altLang="ko-KR" sz="4400" b="1" spc="-150" dirty="0">
                <a:solidFill>
                  <a:schemeClr val="bg1"/>
                </a:solidFill>
              </a:rPr>
              <a:t>2</a:t>
            </a:r>
            <a:r>
              <a:rPr lang="ko-KR" altLang="en-US" sz="4400" b="1" spc="-150" dirty="0">
                <a:solidFill>
                  <a:schemeClr val="bg1"/>
                </a:solidFill>
              </a:rPr>
              <a:t>조 </a:t>
            </a:r>
            <a:r>
              <a:rPr lang="en-US" altLang="ko-KR" sz="4400" b="1" spc="-150" dirty="0">
                <a:solidFill>
                  <a:schemeClr val="bg1"/>
                </a:solidFill>
              </a:rPr>
              <a:t>MDNF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11904" y="4182179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bg1"/>
                </a:solidFill>
              </a:rPr>
              <a:t>최석환  이정수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r>
              <a:rPr lang="ko-KR" altLang="en-US" sz="1600" b="1" dirty="0">
                <a:solidFill>
                  <a:schemeClr val="bg1"/>
                </a:solidFill>
              </a:rPr>
              <a:t>김승주  안병욱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dist"/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8" y="2257127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dirty="0" err="1">
                <a:solidFill>
                  <a:schemeClr val="tx2">
                    <a:lumMod val="50000"/>
                  </a:schemeClr>
                </a:solidFill>
              </a:rPr>
              <a:t>네오플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 제주 아카데미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18864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캐릭터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5683" y="3140968"/>
            <a:ext cx="7794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EEECE1"/>
                </a:solidFill>
              </a:rPr>
              <a:t>네트워크 게임이기 때문에 모두 똑같은 </a:t>
            </a:r>
            <a:r>
              <a:rPr lang="ko-KR" altLang="en-US" sz="2000" dirty="0" err="1">
                <a:solidFill>
                  <a:srgbClr val="EEECE1"/>
                </a:solidFill>
              </a:rPr>
              <a:t>로직으로</a:t>
            </a:r>
            <a:r>
              <a:rPr lang="ko-KR" altLang="en-US" sz="2000" dirty="0">
                <a:solidFill>
                  <a:srgbClr val="EEECE1"/>
                </a:solidFill>
              </a:rPr>
              <a:t> 구현되어야 한다</a:t>
            </a:r>
            <a:r>
              <a:rPr lang="en-US" altLang="ko-KR" sz="2000" dirty="0">
                <a:solidFill>
                  <a:srgbClr val="EEECE1"/>
                </a:solidFill>
              </a:rPr>
              <a:t>.</a:t>
            </a:r>
          </a:p>
          <a:p>
            <a:pPr algn="ctr"/>
            <a:endParaRPr lang="en-US" altLang="ko-KR" sz="2000" dirty="0">
              <a:solidFill>
                <a:srgbClr val="EEECE1"/>
              </a:solidFill>
            </a:endParaRPr>
          </a:p>
          <a:p>
            <a:pPr algn="ctr"/>
            <a:r>
              <a:rPr lang="ko-KR" altLang="en-US" sz="2000" dirty="0">
                <a:solidFill>
                  <a:srgbClr val="EEECE1"/>
                </a:solidFill>
              </a:rPr>
              <a:t>그러나 입력 방식은 다르게 되어야 한다</a:t>
            </a:r>
            <a:r>
              <a:rPr lang="en-US" altLang="ko-KR" sz="2000" dirty="0">
                <a:solidFill>
                  <a:srgbClr val="EEECE1"/>
                </a:solidFill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48962" y="2348880"/>
            <a:ext cx="5147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EEECE1"/>
                </a:solidFill>
              </a:rPr>
              <a:t>캐릭터 구조를 설계할 때 생각 한 것</a:t>
            </a:r>
          </a:p>
        </p:txBody>
      </p:sp>
    </p:spTree>
    <p:extLst>
      <p:ext uri="{BB962C8B-B14F-4D97-AF65-F5344CB8AC3E}">
        <p14:creationId xmlns:p14="http://schemas.microsoft.com/office/powerpoint/2010/main" val="94501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311860" y="3925297"/>
            <a:ext cx="2520280" cy="10081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prstClr val="black"/>
                </a:solidFill>
              </a:rPr>
              <a:t>CharacterMovement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91580" y="1549033"/>
            <a:ext cx="2520280" cy="10081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prstClr val="black"/>
                </a:solidFill>
              </a:rPr>
              <a:t>MovePacket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9" name="직선 화살표 연결선 8"/>
          <p:cNvCxnSpPr>
            <a:stCxn id="8" idx="2"/>
            <a:endCxn id="5" idx="0"/>
          </p:cNvCxnSpPr>
          <p:nvPr/>
        </p:nvCxnSpPr>
        <p:spPr>
          <a:xfrm>
            <a:off x="2051720" y="2557145"/>
            <a:ext cx="2520280" cy="13681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5436096" y="2557145"/>
            <a:ext cx="1944216" cy="6094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prstClr val="black"/>
                </a:solidFill>
              </a:rPr>
              <a:t>PlayerCharacter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013583" y="1549033"/>
            <a:ext cx="1944216" cy="6094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prstClr val="black"/>
                </a:solidFill>
              </a:rPr>
              <a:t>KeyboardInput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876256" y="1549033"/>
            <a:ext cx="1944216" cy="6094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prstClr val="black"/>
                </a:solidFill>
              </a:rPr>
              <a:t>JoystickInput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5" name="직선 화살표 연결선 14"/>
          <p:cNvCxnSpPr>
            <a:stCxn id="13" idx="2"/>
            <a:endCxn id="12" idx="0"/>
          </p:cNvCxnSpPr>
          <p:nvPr/>
        </p:nvCxnSpPr>
        <p:spPr>
          <a:xfrm>
            <a:off x="4985691" y="2158515"/>
            <a:ext cx="1422513" cy="39863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4" idx="2"/>
            <a:endCxn id="12" idx="0"/>
          </p:cNvCxnSpPr>
          <p:nvPr/>
        </p:nvCxnSpPr>
        <p:spPr>
          <a:xfrm flipH="1">
            <a:off x="6408204" y="2158515"/>
            <a:ext cx="1440160" cy="39863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2" idx="2"/>
            <a:endCxn id="5" idx="0"/>
          </p:cNvCxnSpPr>
          <p:nvPr/>
        </p:nvCxnSpPr>
        <p:spPr>
          <a:xfrm flipH="1">
            <a:off x="4572000" y="3166627"/>
            <a:ext cx="1836204" cy="75867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66960" y="5229200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EEECE1"/>
                </a:solidFill>
              </a:rPr>
              <a:t>스크립트를 따로 분리하여 </a:t>
            </a:r>
            <a:r>
              <a:rPr lang="ko-KR" altLang="en-US" b="1" dirty="0" err="1">
                <a:solidFill>
                  <a:srgbClr val="EEECE1"/>
                </a:solidFill>
              </a:rPr>
              <a:t>패킷으로</a:t>
            </a:r>
            <a:r>
              <a:rPr lang="ko-KR" altLang="en-US" b="1" dirty="0">
                <a:solidFill>
                  <a:srgbClr val="EEECE1"/>
                </a:solidFill>
              </a:rPr>
              <a:t> 움직이거나 </a:t>
            </a:r>
            <a:endParaRPr lang="en-US" altLang="ko-KR" b="1" dirty="0">
              <a:solidFill>
                <a:srgbClr val="EEECE1"/>
              </a:solidFill>
            </a:endParaRPr>
          </a:p>
          <a:p>
            <a:pPr algn="ctr"/>
            <a:r>
              <a:rPr lang="ko-KR" altLang="en-US" b="1" dirty="0">
                <a:solidFill>
                  <a:srgbClr val="EEECE1"/>
                </a:solidFill>
              </a:rPr>
              <a:t>사용자의 조작으로 움직일 수 있게 구현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9512" y="18864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캐릭터</a:t>
            </a:r>
          </a:p>
        </p:txBody>
      </p:sp>
    </p:spTree>
    <p:extLst>
      <p:ext uri="{BB962C8B-B14F-4D97-AF65-F5344CB8AC3E}">
        <p14:creationId xmlns:p14="http://schemas.microsoft.com/office/powerpoint/2010/main" val="199624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764704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EEECE1"/>
                </a:solidFill>
              </a:rPr>
              <a:t>캐릭터 애니메이션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5576" y="1340768"/>
            <a:ext cx="5339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EEECE1"/>
                </a:solidFill>
              </a:rPr>
              <a:t>초기 단계의 캐릭터 상태는 비트 마스크 사용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546205" y="1916832"/>
          <a:ext cx="605159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5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45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45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645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451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6451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6451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Run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Attack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Jump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Skill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Die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1655464" y="2708920"/>
            <a:ext cx="583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EECE1"/>
                </a:solidFill>
              </a:rPr>
              <a:t>EX) </a:t>
            </a:r>
            <a:r>
              <a:rPr lang="ko-KR" altLang="en-US" dirty="0">
                <a:solidFill>
                  <a:srgbClr val="EEECE1"/>
                </a:solidFill>
              </a:rPr>
              <a:t>현재 상태가 </a:t>
            </a:r>
            <a:r>
              <a:rPr lang="en-US" altLang="ko-KR" dirty="0">
                <a:solidFill>
                  <a:srgbClr val="EEECE1"/>
                </a:solidFill>
              </a:rPr>
              <a:t>4</a:t>
            </a:r>
            <a:r>
              <a:rPr lang="ko-KR" altLang="en-US" dirty="0">
                <a:solidFill>
                  <a:srgbClr val="EEECE1"/>
                </a:solidFill>
              </a:rPr>
              <a:t>와 </a:t>
            </a:r>
            <a:r>
              <a:rPr lang="en-US" altLang="ko-KR" dirty="0">
                <a:solidFill>
                  <a:srgbClr val="EEECE1"/>
                </a:solidFill>
              </a:rPr>
              <a:t>8</a:t>
            </a:r>
            <a:r>
              <a:rPr lang="ko-KR" altLang="en-US" dirty="0">
                <a:solidFill>
                  <a:srgbClr val="EEECE1"/>
                </a:solidFill>
              </a:rPr>
              <a:t>이 포함되어 있다면 </a:t>
            </a:r>
            <a:r>
              <a:rPr lang="en-US" altLang="ko-KR" dirty="0">
                <a:solidFill>
                  <a:srgbClr val="EEECE1"/>
                </a:solidFill>
              </a:rPr>
              <a:t>-&gt; </a:t>
            </a:r>
            <a:r>
              <a:rPr lang="ko-KR" altLang="en-US" dirty="0">
                <a:solidFill>
                  <a:srgbClr val="EEECE1"/>
                </a:solidFill>
              </a:rPr>
              <a:t>점프공격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55576" y="3645024"/>
            <a:ext cx="73709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EEECE1"/>
                </a:solidFill>
              </a:rPr>
              <a:t>프로젝트 진행 중 비트마스크의 문제점 발생</a:t>
            </a:r>
            <a:endParaRPr lang="en-US" altLang="ko-KR" sz="2000" dirty="0">
              <a:solidFill>
                <a:srgbClr val="EEECE1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rgbClr val="EEECE1"/>
                </a:solidFill>
              </a:rPr>
              <a:t>현재 어떤 상태가 포함되어 있는지 눈으로 파악하기 어렵다</a:t>
            </a:r>
            <a:r>
              <a:rPr lang="en-US" altLang="ko-KR" sz="2000" dirty="0">
                <a:solidFill>
                  <a:srgbClr val="EEECE1"/>
                </a:solidFill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rgbClr val="EEECE1"/>
                </a:solidFill>
              </a:rPr>
              <a:t>상태가 늘어나면 늘어날 수록 수가 커진다</a:t>
            </a:r>
            <a:r>
              <a:rPr lang="en-US" altLang="ko-KR" sz="2000" dirty="0">
                <a:solidFill>
                  <a:srgbClr val="EEECE1"/>
                </a:solidFill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 err="1">
                <a:solidFill>
                  <a:srgbClr val="EEECE1"/>
                </a:solidFill>
              </a:rPr>
              <a:t>애니메이터</a:t>
            </a:r>
            <a:r>
              <a:rPr lang="ko-KR" altLang="en-US" sz="2000" dirty="0">
                <a:solidFill>
                  <a:srgbClr val="EEECE1"/>
                </a:solidFill>
              </a:rPr>
              <a:t> 구현이 복잡해진다</a:t>
            </a:r>
            <a:r>
              <a:rPr lang="en-US" altLang="ko-KR" sz="2000" dirty="0">
                <a:solidFill>
                  <a:srgbClr val="EEECE1"/>
                </a:solidFill>
              </a:rPr>
              <a:t>.</a:t>
            </a:r>
            <a:endParaRPr lang="ko-KR" altLang="en-US" sz="2000" dirty="0">
              <a:solidFill>
                <a:srgbClr val="EEECE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512" y="18864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캐릭터</a:t>
            </a:r>
          </a:p>
        </p:txBody>
      </p:sp>
    </p:spTree>
    <p:extLst>
      <p:ext uri="{BB962C8B-B14F-4D97-AF65-F5344CB8AC3E}">
        <p14:creationId xmlns:p14="http://schemas.microsoft.com/office/powerpoint/2010/main" val="415897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764704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EEECE1"/>
                </a:solidFill>
              </a:rPr>
              <a:t>캐릭터 애니메이션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953" y="1772816"/>
            <a:ext cx="385762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37797" y="5229200"/>
            <a:ext cx="491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EEECE1"/>
                </a:solidFill>
              </a:rPr>
              <a:t>현재는 각 상황마다의 </a:t>
            </a:r>
            <a:r>
              <a:rPr lang="en-US" altLang="ko-KR" b="1" dirty="0" err="1">
                <a:solidFill>
                  <a:srgbClr val="EEECE1"/>
                </a:solidFill>
              </a:rPr>
              <a:t>bool</a:t>
            </a:r>
            <a:r>
              <a:rPr lang="en-US" altLang="ko-KR" b="1" dirty="0">
                <a:solidFill>
                  <a:srgbClr val="EEECE1"/>
                </a:solidFill>
              </a:rPr>
              <a:t> </a:t>
            </a:r>
            <a:r>
              <a:rPr lang="ko-KR" altLang="en-US" b="1" dirty="0">
                <a:solidFill>
                  <a:srgbClr val="EEECE1"/>
                </a:solidFill>
              </a:rPr>
              <a:t>값을 만들어 사용</a:t>
            </a:r>
            <a:endParaRPr lang="en-US" altLang="ko-KR" b="1" dirty="0">
              <a:solidFill>
                <a:srgbClr val="EEECE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18864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캐릭터</a:t>
            </a:r>
          </a:p>
        </p:txBody>
      </p:sp>
    </p:spTree>
    <p:extLst>
      <p:ext uri="{BB962C8B-B14F-4D97-AF65-F5344CB8AC3E}">
        <p14:creationId xmlns:p14="http://schemas.microsoft.com/office/powerpoint/2010/main" val="411762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9552" y="1808781"/>
            <a:ext cx="64684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white"/>
                </a:solidFill>
              </a:rPr>
              <a:t>현재 프로젝트에서 </a:t>
            </a:r>
            <a:r>
              <a:rPr lang="en-US" altLang="ko-KR" b="1" dirty="0" err="1">
                <a:solidFill>
                  <a:prstClr val="white"/>
                </a:solidFill>
              </a:rPr>
              <a:t>OriginCharacter</a:t>
            </a:r>
            <a:r>
              <a:rPr lang="ko-KR" altLang="en-US" b="1" dirty="0">
                <a:solidFill>
                  <a:prstClr val="white"/>
                </a:solidFill>
              </a:rPr>
              <a:t>와 </a:t>
            </a:r>
            <a:r>
              <a:rPr lang="en-US" altLang="ko-KR" b="1" dirty="0">
                <a:solidFill>
                  <a:prstClr val="white"/>
                </a:solidFill>
              </a:rPr>
              <a:t>Avatar</a:t>
            </a:r>
            <a:r>
              <a:rPr lang="ko-KR" altLang="en-US" b="1" dirty="0">
                <a:solidFill>
                  <a:prstClr val="white"/>
                </a:solidFill>
              </a:rPr>
              <a:t>개념이 존재</a:t>
            </a:r>
            <a:endParaRPr lang="en-US" altLang="ko-KR" b="1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white"/>
                </a:solidFill>
              </a:rPr>
              <a:t>깊이를 움직일 땐 </a:t>
            </a:r>
            <a:r>
              <a:rPr lang="en-US" altLang="ko-KR" b="1" dirty="0" err="1">
                <a:solidFill>
                  <a:prstClr val="white"/>
                </a:solidFill>
              </a:rPr>
              <a:t>OriginCharacter</a:t>
            </a:r>
            <a:r>
              <a:rPr lang="ko-KR" altLang="en-US" b="1" dirty="0">
                <a:solidFill>
                  <a:prstClr val="white"/>
                </a:solidFill>
              </a:rPr>
              <a:t>의 좌표로 움직임</a:t>
            </a:r>
            <a:endParaRPr lang="en-US" altLang="ko-KR" b="1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white"/>
                </a:solidFill>
              </a:rPr>
              <a:t>높이를 조종할 땐 </a:t>
            </a:r>
            <a:r>
              <a:rPr lang="en-US" altLang="ko-KR" b="1" dirty="0">
                <a:solidFill>
                  <a:prstClr val="white"/>
                </a:solidFill>
              </a:rPr>
              <a:t>Height </a:t>
            </a:r>
            <a:r>
              <a:rPr lang="ko-KR" altLang="en-US" b="1" dirty="0">
                <a:solidFill>
                  <a:prstClr val="white"/>
                </a:solidFill>
              </a:rPr>
              <a:t>변수를 두어</a:t>
            </a:r>
            <a:r>
              <a:rPr lang="en-US" altLang="ko-KR" b="1" dirty="0">
                <a:solidFill>
                  <a:prstClr val="white"/>
                </a:solidFill>
              </a:rPr>
              <a:t>,</a:t>
            </a:r>
          </a:p>
          <a:p>
            <a:r>
              <a:rPr lang="en-US" altLang="ko-KR" b="1" dirty="0">
                <a:solidFill>
                  <a:prstClr val="white"/>
                </a:solidFill>
              </a:rPr>
              <a:t>   </a:t>
            </a:r>
            <a:r>
              <a:rPr lang="ko-KR" altLang="en-US" b="1" dirty="0">
                <a:solidFill>
                  <a:prstClr val="white"/>
                </a:solidFill>
              </a:rPr>
              <a:t> </a:t>
            </a:r>
            <a:r>
              <a:rPr lang="en-US" altLang="ko-KR" b="1" dirty="0">
                <a:solidFill>
                  <a:prstClr val="white"/>
                </a:solidFill>
              </a:rPr>
              <a:t>Height </a:t>
            </a:r>
            <a:r>
              <a:rPr lang="ko-KR" altLang="en-US" b="1" dirty="0">
                <a:solidFill>
                  <a:prstClr val="white"/>
                </a:solidFill>
              </a:rPr>
              <a:t>변수의 값 만큼 </a:t>
            </a:r>
            <a:r>
              <a:rPr lang="en-US" altLang="ko-KR" b="1" dirty="0">
                <a:solidFill>
                  <a:prstClr val="white"/>
                </a:solidFill>
              </a:rPr>
              <a:t>Avatar</a:t>
            </a:r>
            <a:r>
              <a:rPr lang="ko-KR" altLang="en-US" b="1" dirty="0">
                <a:solidFill>
                  <a:prstClr val="white"/>
                </a:solidFill>
              </a:rPr>
              <a:t>의</a:t>
            </a:r>
            <a:r>
              <a:rPr lang="en-US" altLang="ko-KR" b="1" dirty="0">
                <a:solidFill>
                  <a:prstClr val="white"/>
                </a:solidFill>
              </a:rPr>
              <a:t> Y</a:t>
            </a:r>
            <a:r>
              <a:rPr lang="ko-KR" altLang="en-US" b="1" dirty="0">
                <a:solidFill>
                  <a:prstClr val="white"/>
                </a:solidFill>
              </a:rPr>
              <a:t>좌표를 움직임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11" y="990559"/>
            <a:ext cx="1862207" cy="5040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4024511"/>
            <a:ext cx="1409700" cy="2219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62731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white"/>
                </a:solidFill>
              </a:rPr>
              <a:t>높이 변화의 경우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15428" t="5185" r="11287" b="7041"/>
          <a:stretch/>
        </p:blipFill>
        <p:spPr>
          <a:xfrm>
            <a:off x="3419872" y="4005064"/>
            <a:ext cx="1368152" cy="22322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88905" y="62731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white"/>
                </a:solidFill>
              </a:rPr>
              <a:t>깊이 변화의 경우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88024" y="5731997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* </a:t>
            </a:r>
            <a:r>
              <a:rPr lang="ko-KR" altLang="en-US" sz="1050" dirty="0">
                <a:solidFill>
                  <a:prstClr val="black"/>
                </a:solidFill>
              </a:rPr>
              <a:t>표현되는 </a:t>
            </a:r>
            <a:r>
              <a:rPr lang="en-US" altLang="ko-KR" sz="1050" dirty="0">
                <a:solidFill>
                  <a:prstClr val="black"/>
                </a:solidFill>
              </a:rPr>
              <a:t>y</a:t>
            </a:r>
            <a:r>
              <a:rPr lang="ko-KR" altLang="en-US" sz="1050" dirty="0">
                <a:solidFill>
                  <a:prstClr val="black"/>
                </a:solidFill>
              </a:rPr>
              <a:t>의 값은 같지만</a:t>
            </a:r>
            <a:r>
              <a:rPr lang="en-US" altLang="ko-KR" sz="1050" dirty="0">
                <a:solidFill>
                  <a:prstClr val="black"/>
                </a:solidFill>
              </a:rPr>
              <a:t> </a:t>
            </a:r>
            <a:r>
              <a:rPr lang="ko-KR" altLang="en-US" sz="1050" dirty="0">
                <a:solidFill>
                  <a:prstClr val="black"/>
                </a:solidFill>
              </a:rPr>
              <a:t>실제 </a:t>
            </a:r>
            <a:r>
              <a:rPr lang="en-US" altLang="ko-KR" sz="1050" dirty="0" err="1">
                <a:solidFill>
                  <a:prstClr val="black"/>
                </a:solidFill>
              </a:rPr>
              <a:t>OriginCharacter</a:t>
            </a:r>
            <a:r>
              <a:rPr lang="ko-KR" altLang="en-US" sz="1050" dirty="0">
                <a:solidFill>
                  <a:prstClr val="black"/>
                </a:solidFill>
              </a:rPr>
              <a:t>의 좌표는 다르다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512" y="18864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캐릭터</a:t>
            </a:r>
          </a:p>
        </p:txBody>
      </p:sp>
    </p:spTree>
    <p:extLst>
      <p:ext uri="{BB962C8B-B14F-4D97-AF65-F5344CB8AC3E}">
        <p14:creationId xmlns:p14="http://schemas.microsoft.com/office/powerpoint/2010/main" val="77493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76470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rgbClr val="EEECE1"/>
                </a:solidFill>
              </a:rPr>
              <a:t>스킬 시스템</a:t>
            </a:r>
            <a:endParaRPr lang="ko-KR" altLang="en-US" sz="2400" b="1" dirty="0">
              <a:solidFill>
                <a:srgbClr val="EEECE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7542" y="5014868"/>
            <a:ext cx="774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prstClr val="white"/>
                </a:solidFill>
              </a:rPr>
              <a:t>현재 사용 가능한 </a:t>
            </a:r>
            <a:r>
              <a:rPr lang="ko-KR" altLang="en-US" dirty="0" err="1">
                <a:solidFill>
                  <a:prstClr val="white"/>
                </a:solidFill>
              </a:rPr>
              <a:t>스킬들을</a:t>
            </a:r>
            <a:r>
              <a:rPr lang="ko-KR" altLang="en-US" dirty="0">
                <a:solidFill>
                  <a:prstClr val="white"/>
                </a:solidFill>
              </a:rPr>
              <a:t> 등록시킨 뒤 </a:t>
            </a:r>
            <a:r>
              <a:rPr lang="en-US" altLang="ko-KR" dirty="0" err="1">
                <a:solidFill>
                  <a:prstClr val="white"/>
                </a:solidFill>
              </a:rPr>
              <a:t>SelectedSkill</a:t>
            </a:r>
            <a:r>
              <a:rPr lang="ko-KR" altLang="en-US" dirty="0">
                <a:solidFill>
                  <a:prstClr val="white"/>
                </a:solidFill>
              </a:rPr>
              <a:t>에 끼우는 방식 사용</a:t>
            </a:r>
          </a:p>
        </p:txBody>
      </p:sp>
      <p:pic>
        <p:nvPicPr>
          <p:cNvPr id="13" name="Picture 2" descr="카트리지 게임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29816"/>
            <a:ext cx="2899184" cy="289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14"/>
          <p:cNvSpPr/>
          <p:nvPr/>
        </p:nvSpPr>
        <p:spPr>
          <a:xfrm>
            <a:off x="4716016" y="3910786"/>
            <a:ext cx="1800200" cy="4990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prstClr val="black"/>
                </a:solidFill>
              </a:rPr>
              <a:t>OnSkill</a:t>
            </a:r>
            <a:r>
              <a:rPr lang="en-US" altLang="ko-KR" dirty="0">
                <a:solidFill>
                  <a:prstClr val="black"/>
                </a:solidFill>
              </a:rPr>
              <a:t>()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17" name="직선 화살표 연결선 16"/>
          <p:cNvCxnSpPr>
            <a:stCxn id="14" idx="3"/>
            <a:endCxn id="15" idx="1"/>
          </p:cNvCxnSpPr>
          <p:nvPr/>
        </p:nvCxnSpPr>
        <p:spPr>
          <a:xfrm>
            <a:off x="4283968" y="4160321"/>
            <a:ext cx="43204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2483768" y="2739794"/>
            <a:ext cx="1800200" cy="16700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483768" y="3910786"/>
            <a:ext cx="1800200" cy="4990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prstClr val="black"/>
                </a:solidFill>
              </a:rPr>
              <a:t>CharacterSkill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97435" y="2852936"/>
            <a:ext cx="1572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prstClr val="black"/>
                </a:solidFill>
              </a:rPr>
              <a:t>Jingongcham</a:t>
            </a:r>
            <a:endParaRPr lang="en-US" altLang="ko-KR" dirty="0">
              <a:solidFill>
                <a:prstClr val="black"/>
              </a:solidFill>
            </a:endParaRPr>
          </a:p>
          <a:p>
            <a:pPr algn="ctr"/>
            <a:r>
              <a:rPr lang="en-US" altLang="ko-KR" dirty="0" err="1">
                <a:solidFill>
                  <a:prstClr val="black"/>
                </a:solidFill>
              </a:rPr>
              <a:t>Jakyul</a:t>
            </a:r>
            <a:endParaRPr lang="en-US" altLang="ko-KR" dirty="0">
              <a:solidFill>
                <a:prstClr val="black"/>
              </a:solidFill>
            </a:endParaRPr>
          </a:p>
          <a:p>
            <a:pPr algn="ctr"/>
            <a:r>
              <a:rPr lang="en-US" altLang="ko-KR" dirty="0" err="1">
                <a:solidFill>
                  <a:prstClr val="black"/>
                </a:solidFill>
              </a:rPr>
              <a:t>Balche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18864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캐릭터</a:t>
            </a:r>
          </a:p>
        </p:txBody>
      </p:sp>
    </p:spTree>
    <p:extLst>
      <p:ext uri="{BB962C8B-B14F-4D97-AF65-F5344CB8AC3E}">
        <p14:creationId xmlns:p14="http://schemas.microsoft.com/office/powerpoint/2010/main" val="405186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764704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rgbClr val="EEECE1"/>
                </a:solidFill>
              </a:rPr>
              <a:t>스킬 시스템</a:t>
            </a:r>
            <a:endParaRPr lang="ko-KR" altLang="en-US" sz="2400" b="1" dirty="0">
              <a:solidFill>
                <a:srgbClr val="EEECE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16832"/>
            <a:ext cx="29527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4139952" y="2708920"/>
            <a:ext cx="46810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prstClr val="white"/>
                </a:solidFill>
              </a:rPr>
              <a:t>스킬들의</a:t>
            </a:r>
            <a:r>
              <a:rPr lang="ko-KR" altLang="en-US" dirty="0">
                <a:solidFill>
                  <a:prstClr val="white"/>
                </a:solidFill>
              </a:rPr>
              <a:t> 데이터는 </a:t>
            </a:r>
            <a:r>
              <a:rPr lang="en-US" altLang="ko-KR" dirty="0" err="1">
                <a:solidFill>
                  <a:prstClr val="white"/>
                </a:solidFill>
              </a:rPr>
              <a:t>ScriptableObject</a:t>
            </a:r>
            <a:r>
              <a:rPr lang="ko-KR" altLang="en-US" dirty="0">
                <a:solidFill>
                  <a:prstClr val="white"/>
                </a:solidFill>
              </a:rPr>
              <a:t>로 구성</a:t>
            </a:r>
            <a:endParaRPr lang="en-US" altLang="ko-KR" dirty="0">
              <a:solidFill>
                <a:prstClr val="white"/>
              </a:solidFill>
            </a:endParaRPr>
          </a:p>
          <a:p>
            <a:r>
              <a:rPr lang="ko-KR" altLang="en-US" dirty="0" err="1">
                <a:solidFill>
                  <a:prstClr val="white"/>
                </a:solidFill>
              </a:rPr>
              <a:t>스킬의</a:t>
            </a:r>
            <a:r>
              <a:rPr lang="ko-KR" altLang="en-US" dirty="0">
                <a:solidFill>
                  <a:prstClr val="white"/>
                </a:solidFill>
              </a:rPr>
              <a:t> 공격력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경직도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 err="1">
                <a:solidFill>
                  <a:prstClr val="white"/>
                </a:solidFill>
              </a:rPr>
              <a:t>쿨타임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모션</a:t>
            </a:r>
            <a:endParaRPr lang="en-US" altLang="ko-KR" dirty="0">
              <a:solidFill>
                <a:prstClr val="white"/>
              </a:solidFill>
            </a:endParaRPr>
          </a:p>
          <a:p>
            <a:r>
              <a:rPr lang="ko-KR" altLang="en-US" dirty="0">
                <a:solidFill>
                  <a:prstClr val="white"/>
                </a:solidFill>
              </a:rPr>
              <a:t>그리고 생성 될 </a:t>
            </a:r>
            <a:r>
              <a:rPr lang="ko-KR" altLang="en-US" dirty="0" err="1">
                <a:solidFill>
                  <a:prstClr val="white"/>
                </a:solidFill>
              </a:rPr>
              <a:t>프리팹을</a:t>
            </a:r>
            <a:r>
              <a:rPr lang="ko-KR" altLang="en-US" dirty="0">
                <a:solidFill>
                  <a:prstClr val="white"/>
                </a:solidFill>
              </a:rPr>
              <a:t> 가지고 있다</a:t>
            </a:r>
            <a:r>
              <a:rPr lang="en-US" altLang="ko-KR" dirty="0">
                <a:solidFill>
                  <a:prstClr val="white"/>
                </a:solidFill>
              </a:rPr>
              <a:t>.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18864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캐릭터</a:t>
            </a:r>
          </a:p>
        </p:txBody>
      </p:sp>
    </p:spTree>
    <p:extLst>
      <p:ext uri="{BB962C8B-B14F-4D97-AF65-F5344CB8AC3E}">
        <p14:creationId xmlns:p14="http://schemas.microsoft.com/office/powerpoint/2010/main" val="51429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18864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기타 </a:t>
            </a:r>
            <a:r>
              <a:rPr lang="en-US" altLang="ko-KR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UI</a:t>
            </a:r>
            <a:endParaRPr lang="ko-KR" altLang="en-US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EEECE1"/>
                </a:solidFill>
              </a:rPr>
              <a:t>조이스틱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888683" y="1502266"/>
            <a:ext cx="3366634" cy="2756416"/>
            <a:chOff x="710696" y="1876182"/>
            <a:chExt cx="3366634" cy="275641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905" y="2060848"/>
              <a:ext cx="3019425" cy="2571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2187545" y="1876182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prstClr val="white"/>
                  </a:solidFill>
                </a:rPr>
                <a:t>(0, 1)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03848" y="2268403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prstClr val="white"/>
                  </a:solidFill>
                </a:rPr>
                <a:t>(1, 1)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08869" y="3162057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prstClr val="white"/>
                  </a:solidFill>
                </a:rPr>
                <a:t>(1, 0)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03848" y="4077072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prstClr val="white"/>
                  </a:solidFill>
                </a:rPr>
                <a:t>(1, -1)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39454" y="4261738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prstClr val="white"/>
                  </a:solidFill>
                </a:rPr>
                <a:t>(0, -1)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86949" y="4060724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prstClr val="white"/>
                  </a:solidFill>
                </a:rPr>
                <a:t>(-1, -1)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0696" y="3156967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prstClr val="white"/>
                  </a:solidFill>
                </a:rPr>
                <a:t>(-1, 0)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9592" y="2268403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prstClr val="white"/>
                  </a:solidFill>
                </a:rPr>
                <a:t>(-1, 1)</a:t>
              </a:r>
              <a:endParaRPr lang="ko-KR" altLang="en-US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851544" y="5013176"/>
            <a:ext cx="544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white"/>
                </a:solidFill>
              </a:rPr>
              <a:t>플레이어가 조작한 곳의 방향벡터를 구하여 움직임</a:t>
            </a:r>
          </a:p>
        </p:txBody>
      </p:sp>
    </p:spTree>
    <p:extLst>
      <p:ext uri="{BB962C8B-B14F-4D97-AF65-F5344CB8AC3E}">
        <p14:creationId xmlns:p14="http://schemas.microsoft.com/office/powerpoint/2010/main" val="406342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18864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기타 </a:t>
            </a:r>
            <a:r>
              <a:rPr lang="en-US" altLang="ko-KR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UI</a:t>
            </a:r>
            <a:endParaRPr lang="ko-KR" altLang="en-US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764704"/>
            <a:ext cx="4759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EEECE1"/>
                </a:solidFill>
              </a:rPr>
              <a:t>로그인 </a:t>
            </a:r>
            <a:r>
              <a:rPr lang="en-US" altLang="ko-KR" sz="2400" b="1" dirty="0">
                <a:solidFill>
                  <a:srgbClr val="EEECE1"/>
                </a:solidFill>
              </a:rPr>
              <a:t>/ </a:t>
            </a:r>
            <a:r>
              <a:rPr lang="ko-KR" altLang="en-US" sz="2400" b="1" dirty="0">
                <a:solidFill>
                  <a:srgbClr val="EEECE1"/>
                </a:solidFill>
              </a:rPr>
              <a:t>회원가입</a:t>
            </a:r>
            <a:r>
              <a:rPr lang="en-US" altLang="ko-KR" sz="2400" b="1" dirty="0">
                <a:solidFill>
                  <a:srgbClr val="EEECE1"/>
                </a:solidFill>
              </a:rPr>
              <a:t>(</a:t>
            </a:r>
            <a:r>
              <a:rPr lang="ko-KR" altLang="en-US" sz="2400" b="1" dirty="0">
                <a:solidFill>
                  <a:srgbClr val="EEECE1"/>
                </a:solidFill>
              </a:rPr>
              <a:t>토스트메시지</a:t>
            </a:r>
            <a:r>
              <a:rPr lang="en-US" altLang="ko-KR" sz="2400" b="1" dirty="0">
                <a:solidFill>
                  <a:srgbClr val="EEECE1"/>
                </a:solidFill>
              </a:rPr>
              <a:t>)</a:t>
            </a:r>
            <a:endParaRPr lang="ko-KR" altLang="en-US" sz="2400" b="1" dirty="0">
              <a:solidFill>
                <a:srgbClr val="EEECE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3960523" cy="3081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41312" y="5445224"/>
            <a:ext cx="5261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로그인</a:t>
            </a:r>
            <a:r>
              <a:rPr lang="en-US" altLang="ko-KR" b="1" dirty="0">
                <a:solidFill>
                  <a:prstClr val="white"/>
                </a:solidFill>
              </a:rPr>
              <a:t>, </a:t>
            </a:r>
            <a:r>
              <a:rPr lang="ko-KR" altLang="en-US" b="1" dirty="0" err="1">
                <a:solidFill>
                  <a:prstClr val="white"/>
                </a:solidFill>
              </a:rPr>
              <a:t>회원가입시</a:t>
            </a:r>
            <a:r>
              <a:rPr lang="ko-KR" altLang="en-US" b="1" dirty="0">
                <a:solidFill>
                  <a:prstClr val="white"/>
                </a:solidFill>
              </a:rPr>
              <a:t> 서버와 통신하여 결과를 받고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ctr"/>
            <a:r>
              <a:rPr lang="ko-KR" altLang="en-US" b="1" dirty="0">
                <a:solidFill>
                  <a:prstClr val="white"/>
                </a:solidFill>
              </a:rPr>
              <a:t>결과값에 따라 간단한 토스트 메시지 출력 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72" y="1700808"/>
            <a:ext cx="3197783" cy="308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57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188640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영상을 보기 전에</a:t>
            </a:r>
            <a:r>
              <a:rPr lang="en-US" altLang="ko-KR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..</a:t>
            </a:r>
            <a:endParaRPr lang="ko-KR" altLang="en-US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552" y="1808781"/>
            <a:ext cx="64684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현재 프로젝트에서 </a:t>
            </a:r>
            <a:r>
              <a:rPr lang="en-US" altLang="ko-KR" b="1" dirty="0" err="1">
                <a:solidFill>
                  <a:schemeClr val="bg1"/>
                </a:solidFill>
              </a:rPr>
              <a:t>OriginCharacter</a:t>
            </a:r>
            <a:r>
              <a:rPr lang="ko-KR" altLang="en-US" b="1" dirty="0">
                <a:solidFill>
                  <a:schemeClr val="bg1"/>
                </a:solidFill>
              </a:rPr>
              <a:t>와 </a:t>
            </a:r>
            <a:r>
              <a:rPr lang="en-US" altLang="ko-KR" b="1" dirty="0">
                <a:solidFill>
                  <a:schemeClr val="bg1"/>
                </a:solidFill>
              </a:rPr>
              <a:t>Avatar</a:t>
            </a:r>
            <a:r>
              <a:rPr lang="ko-KR" altLang="en-US" b="1" dirty="0">
                <a:solidFill>
                  <a:schemeClr val="bg1"/>
                </a:solidFill>
              </a:rPr>
              <a:t>개념이 존재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깊이를 움직일 땐 </a:t>
            </a:r>
            <a:r>
              <a:rPr lang="en-US" altLang="ko-KR" b="1" dirty="0" err="1">
                <a:solidFill>
                  <a:schemeClr val="bg1"/>
                </a:solidFill>
              </a:rPr>
              <a:t>OriginCharacter</a:t>
            </a:r>
            <a:r>
              <a:rPr lang="ko-KR" altLang="en-US" b="1" dirty="0">
                <a:solidFill>
                  <a:schemeClr val="bg1"/>
                </a:solidFill>
              </a:rPr>
              <a:t>의 좌표로 움직임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높이를 조종할 땐 </a:t>
            </a:r>
            <a:r>
              <a:rPr lang="en-US" altLang="ko-KR" b="1" dirty="0">
                <a:solidFill>
                  <a:schemeClr val="bg1"/>
                </a:solidFill>
              </a:rPr>
              <a:t>Height </a:t>
            </a:r>
            <a:r>
              <a:rPr lang="ko-KR" altLang="en-US" b="1" dirty="0">
                <a:solidFill>
                  <a:schemeClr val="bg1"/>
                </a:solidFill>
              </a:rPr>
              <a:t>변수를 두어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   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Height </a:t>
            </a:r>
            <a:r>
              <a:rPr lang="ko-KR" altLang="en-US" b="1" dirty="0">
                <a:solidFill>
                  <a:schemeClr val="bg1"/>
                </a:solidFill>
              </a:rPr>
              <a:t>변수의 값 만큼 </a:t>
            </a:r>
            <a:r>
              <a:rPr lang="en-US" altLang="ko-KR" b="1" dirty="0">
                <a:solidFill>
                  <a:schemeClr val="bg1"/>
                </a:solidFill>
              </a:rPr>
              <a:t>Avatar</a:t>
            </a:r>
            <a:r>
              <a:rPr lang="ko-KR" altLang="en-US" b="1" dirty="0">
                <a:solidFill>
                  <a:schemeClr val="bg1"/>
                </a:solidFill>
              </a:rPr>
              <a:t>의</a:t>
            </a:r>
            <a:r>
              <a:rPr lang="en-US" altLang="ko-KR" b="1" dirty="0">
                <a:solidFill>
                  <a:schemeClr val="bg1"/>
                </a:solidFill>
              </a:rPr>
              <a:t> Y</a:t>
            </a:r>
            <a:r>
              <a:rPr lang="ko-KR" altLang="en-US" b="1" dirty="0">
                <a:solidFill>
                  <a:schemeClr val="bg1"/>
                </a:solidFill>
              </a:rPr>
              <a:t>좌표를 움직임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11" y="990559"/>
            <a:ext cx="1862207" cy="5040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4024511"/>
            <a:ext cx="1409700" cy="2219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62731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높이 변화의 경우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15428" t="5185" r="11287" b="7041"/>
          <a:stretch/>
        </p:blipFill>
        <p:spPr>
          <a:xfrm>
            <a:off x="3419872" y="4005064"/>
            <a:ext cx="1368152" cy="22322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88905" y="627314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깊이 변화의 경우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88024" y="5731997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sz="1050" dirty="0"/>
              <a:t>표현되는 </a:t>
            </a:r>
            <a:r>
              <a:rPr lang="en-US" altLang="ko-KR" sz="1050" dirty="0"/>
              <a:t>y</a:t>
            </a:r>
            <a:r>
              <a:rPr lang="ko-KR" altLang="en-US" sz="1050" dirty="0"/>
              <a:t>의 값은 같지만</a:t>
            </a:r>
            <a:r>
              <a:rPr lang="en-US" altLang="ko-KR" sz="1050" dirty="0"/>
              <a:t> </a:t>
            </a:r>
            <a:r>
              <a:rPr lang="ko-KR" altLang="en-US" sz="1050" dirty="0"/>
              <a:t>실제 </a:t>
            </a:r>
            <a:r>
              <a:rPr lang="en-US" altLang="ko-KR" sz="1050" dirty="0" err="1"/>
              <a:t>OriginCharacter</a:t>
            </a:r>
            <a:r>
              <a:rPr lang="ko-KR" altLang="en-US" sz="1050" dirty="0"/>
              <a:t>의 좌표는 다르다</a:t>
            </a:r>
          </a:p>
        </p:txBody>
      </p:sp>
    </p:spTree>
    <p:extLst>
      <p:ext uri="{BB962C8B-B14F-4D97-AF65-F5344CB8AC3E}">
        <p14:creationId xmlns:p14="http://schemas.microsoft.com/office/powerpoint/2010/main" val="24003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1599183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431" y="2636912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09447" y="35730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376264" y="35730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104456" y="35730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832648" y="35730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560840" y="35730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4056" y="3707740"/>
            <a:ext cx="144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시연 영상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04256" y="3707740"/>
            <a:ext cx="1260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>
                <a:solidFill>
                  <a:schemeClr val="bg1"/>
                </a:solidFill>
                <a:ea typeface="HY헤드라인M" panose="02030600000101010101" pitchFamily="18" charset="-127"/>
              </a:rPr>
              <a:t>Why MDNF?</a:t>
            </a:r>
            <a:endParaRPr lang="ko-KR" altLang="en-US" sz="1600" b="1" spc="-150" dirty="0">
              <a:solidFill>
                <a:schemeClr val="bg1"/>
              </a:solidFill>
              <a:ea typeface="HY헤드라인M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44416" y="370774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a typeface="HY헤드라인M" pitchFamily="18" charset="-127"/>
              </a:rPr>
              <a:t>게임 개요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15718" y="3692351"/>
            <a:ext cx="140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+mj-ea"/>
              </a:rPr>
              <a:t>Part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20382" y="3707740"/>
            <a:ext cx="212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i="0" u="none" strike="noStrike" cap="none" spc="-15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굴림" pitchFamily="50" charset="-127"/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질의 응답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7864" y="1988840"/>
            <a:ext cx="2304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이정수</a:t>
            </a:r>
          </a:p>
        </p:txBody>
      </p:sp>
    </p:spTree>
    <p:extLst>
      <p:ext uri="{BB962C8B-B14F-4D97-AF65-F5344CB8AC3E}">
        <p14:creationId xmlns:p14="http://schemas.microsoft.com/office/powerpoint/2010/main" val="335686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7864" y="1988840"/>
            <a:ext cx="2304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54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몬스터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34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188640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FSM</a:t>
            </a:r>
            <a:endParaRPr lang="ko-KR" altLang="en-US" sz="36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3455937"/>
            <a:ext cx="2880320" cy="14382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1677" y="1268291"/>
            <a:ext cx="77267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bg1"/>
                </a:solidFill>
              </a:rPr>
              <a:t>유니티의</a:t>
            </a:r>
            <a:r>
              <a:rPr lang="ko-KR" altLang="en-US" b="1" dirty="0">
                <a:solidFill>
                  <a:schemeClr val="bg1"/>
                </a:solidFill>
              </a:rPr>
              <a:t> 애니메이션 컨트롤러는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상태머신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상태에 들어갈 때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상태에 있을 때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상태를 나갈 때 세가지 행동이 있음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bg1"/>
                </a:solidFill>
              </a:rPr>
              <a:t>몬스터의</a:t>
            </a:r>
            <a:r>
              <a:rPr lang="ko-KR" altLang="en-US" b="1" dirty="0">
                <a:solidFill>
                  <a:schemeClr val="bg1"/>
                </a:solidFill>
              </a:rPr>
              <a:t> 상태 또한 위와 같은 행동으로 구성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583" y="3414121"/>
            <a:ext cx="1199553" cy="147971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H="1">
            <a:off x="3635896" y="3669618"/>
            <a:ext cx="989856" cy="11942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3707904" y="3890300"/>
            <a:ext cx="888679" cy="12361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3707904" y="4153978"/>
            <a:ext cx="864096" cy="4969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 flipV="1">
            <a:off x="3707904" y="4437112"/>
            <a:ext cx="917848" cy="2043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3635896" y="4722084"/>
            <a:ext cx="936104" cy="771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11560" y="5098111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각 상태들은 이 추상클래스를 상속받고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216" y="3937479"/>
            <a:ext cx="2257425" cy="228600"/>
          </a:xfrm>
          <a:prstGeom prst="rect">
            <a:avLst/>
          </a:prstGeom>
        </p:spPr>
      </p:pic>
      <p:cxnSp>
        <p:nvCxnSpPr>
          <p:cNvPr id="59" name="직선 화살표 연결선 58"/>
          <p:cNvCxnSpPr/>
          <p:nvPr/>
        </p:nvCxnSpPr>
        <p:spPr>
          <a:xfrm>
            <a:off x="5868144" y="4051779"/>
            <a:ext cx="547147" cy="0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652120" y="5039118"/>
            <a:ext cx="367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     </a:t>
            </a:r>
            <a:r>
              <a:rPr lang="en-US" altLang="ko-KR" sz="1400" b="1" dirty="0" err="1"/>
              <a:t>StateMachine</a:t>
            </a:r>
            <a:r>
              <a:rPr lang="ko-KR" altLang="en-US" sz="1400" b="1" dirty="0"/>
              <a:t>으로 상태를 관리한다</a:t>
            </a:r>
            <a:endParaRPr lang="en-US" altLang="ko-K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14213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188640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몬스터</a:t>
            </a:r>
            <a:r>
              <a:rPr lang="ko-KR" altLang="en-US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상속 구조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095836" y="1134191"/>
            <a:ext cx="2952328" cy="10081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solidFill>
                  <a:schemeClr val="tx1"/>
                </a:solidFill>
              </a:rPr>
              <a:t>BaseMonster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1173" y="2999594"/>
            <a:ext cx="2016224" cy="10081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기본공격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21173" y="5441753"/>
            <a:ext cx="2016224" cy="10081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기본공격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상시 </a:t>
            </a:r>
            <a:r>
              <a:rPr lang="ko-KR" altLang="en-US" sz="1400" b="1" dirty="0" err="1">
                <a:solidFill>
                  <a:schemeClr val="tx1"/>
                </a:solidFill>
              </a:rPr>
              <a:t>슈아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헬아이템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</a:rPr>
              <a:t>드랍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보스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563888" y="3767499"/>
            <a:ext cx="2016224" cy="10081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기본공격</a:t>
            </a:r>
            <a:r>
              <a:rPr lang="en-US" altLang="ko-KR" sz="1400" b="1" dirty="0">
                <a:solidFill>
                  <a:schemeClr val="tx1"/>
                </a:solidFill>
              </a:rPr>
              <a:t/>
            </a:r>
            <a:br>
              <a:rPr lang="en-US" altLang="ko-KR" sz="1400" b="1" dirty="0">
                <a:solidFill>
                  <a:schemeClr val="tx1"/>
                </a:solidFill>
              </a:rPr>
            </a:br>
            <a:r>
              <a:rPr lang="ko-KR" altLang="en-US" sz="1400" b="1" dirty="0">
                <a:solidFill>
                  <a:schemeClr val="tx1"/>
                </a:solidFill>
              </a:rPr>
              <a:t>돌진공격</a:t>
            </a:r>
            <a:r>
              <a:rPr lang="en-US" altLang="ko-KR" sz="1400" b="1" dirty="0">
                <a:solidFill>
                  <a:schemeClr val="tx1"/>
                </a:solidFill>
              </a:rPr>
              <a:t/>
            </a:r>
            <a:br>
              <a:rPr lang="en-US" altLang="ko-KR" sz="1400" b="1" dirty="0">
                <a:solidFill>
                  <a:schemeClr val="tx1"/>
                </a:solidFill>
              </a:rPr>
            </a:br>
            <a:r>
              <a:rPr lang="ko-KR" altLang="en-US" sz="1400" b="1" dirty="0" err="1">
                <a:solidFill>
                  <a:schemeClr val="tx1"/>
                </a:solidFill>
              </a:rPr>
              <a:t>공격시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 err="1">
                <a:solidFill>
                  <a:schemeClr val="tx1"/>
                </a:solidFill>
              </a:rPr>
              <a:t>슈퍼아머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76255" y="3671108"/>
            <a:ext cx="2016224" cy="10081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기본공격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광범위공격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상시 </a:t>
            </a:r>
            <a:r>
              <a:rPr lang="ko-KR" altLang="en-US" sz="1100" b="1" dirty="0" err="1">
                <a:solidFill>
                  <a:schemeClr val="tx1"/>
                </a:solidFill>
              </a:rPr>
              <a:t>슈아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HP </a:t>
            </a:r>
            <a:r>
              <a:rPr lang="ko-KR" altLang="en-US" sz="1100" b="1" dirty="0">
                <a:solidFill>
                  <a:schemeClr val="tx1"/>
                </a:solidFill>
              </a:rPr>
              <a:t>반 이하 시 광폭화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(</a:t>
            </a:r>
            <a:r>
              <a:rPr lang="ko-KR" altLang="en-US" sz="1100" b="1" dirty="0">
                <a:solidFill>
                  <a:schemeClr val="tx1"/>
                </a:solidFill>
              </a:rPr>
              <a:t>공격력</a:t>
            </a:r>
            <a:r>
              <a:rPr lang="en-US" altLang="ko-KR" sz="1100" b="1" dirty="0">
                <a:solidFill>
                  <a:schemeClr val="tx1"/>
                </a:solidFill>
              </a:rPr>
              <a:t>,</a:t>
            </a:r>
            <a:r>
              <a:rPr lang="ko-KR" altLang="en-US" sz="1100" b="1" dirty="0">
                <a:solidFill>
                  <a:schemeClr val="tx1"/>
                </a:solidFill>
              </a:rPr>
              <a:t>방어력</a:t>
            </a:r>
            <a:r>
              <a:rPr lang="en-US" altLang="ko-KR" sz="1100" b="1" dirty="0">
                <a:solidFill>
                  <a:schemeClr val="tx1"/>
                </a:solidFill>
              </a:rPr>
              <a:t>,</a:t>
            </a:r>
            <a:r>
              <a:rPr lang="ko-KR" altLang="en-US" sz="1100" b="1" dirty="0">
                <a:solidFill>
                  <a:schemeClr val="tx1"/>
                </a:solidFill>
              </a:rPr>
              <a:t>이동속도강화</a:t>
            </a:r>
            <a:r>
              <a:rPr lang="en-US" altLang="ko-KR" sz="1100" b="1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보스</a:t>
            </a:r>
          </a:p>
        </p:txBody>
      </p:sp>
      <p:sp>
        <p:nvSpPr>
          <p:cNvPr id="4" name="아래쪽 화살표 3"/>
          <p:cNvSpPr/>
          <p:nvPr/>
        </p:nvSpPr>
        <p:spPr>
          <a:xfrm>
            <a:off x="4283968" y="2314481"/>
            <a:ext cx="576064" cy="57606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1141253" y="4199547"/>
            <a:ext cx="576064" cy="57606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 rot="18904144">
            <a:off x="6491505" y="2296703"/>
            <a:ext cx="576064" cy="57606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아래쪽 화살표 24"/>
          <p:cNvSpPr/>
          <p:nvPr/>
        </p:nvSpPr>
        <p:spPr>
          <a:xfrm rot="3413307">
            <a:off x="2149365" y="2298176"/>
            <a:ext cx="576064" cy="576064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23" y="5358255"/>
            <a:ext cx="5086350" cy="1266825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7655988" y="4777961"/>
            <a:ext cx="456759" cy="47987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872" y="2019904"/>
            <a:ext cx="1266825" cy="1219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8318" y="4594304"/>
            <a:ext cx="1190625" cy="12382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4011" y="2696212"/>
            <a:ext cx="1318675" cy="13008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4615" y="2436237"/>
            <a:ext cx="1220758" cy="123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7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188640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MonsterManager.cs</a:t>
            </a:r>
            <a:endParaRPr lang="ko-KR" altLang="en-US" sz="36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271" y="1187485"/>
            <a:ext cx="4105275" cy="2105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704" y="3645024"/>
            <a:ext cx="4087074" cy="11811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9512" y="4957516"/>
            <a:ext cx="79640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bg1"/>
                </a:solidFill>
              </a:rPr>
              <a:t>몬스터들은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던전의</a:t>
            </a:r>
            <a:r>
              <a:rPr lang="ko-KR" altLang="en-US" b="1" dirty="0">
                <a:solidFill>
                  <a:schemeClr val="bg1"/>
                </a:solidFill>
              </a:rPr>
              <a:t> 방이 바뀔 때 마다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몬스터를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풀링하여</a:t>
            </a:r>
            <a:r>
              <a:rPr lang="ko-KR" altLang="en-US" b="1" dirty="0">
                <a:solidFill>
                  <a:schemeClr val="bg1"/>
                </a:solidFill>
              </a:rPr>
              <a:t> 리스트로 저장</a:t>
            </a: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bg1"/>
                </a:solidFill>
              </a:rPr>
              <a:t>던전에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</a:rPr>
              <a:t>몬스터가</a:t>
            </a:r>
            <a:r>
              <a:rPr lang="ko-KR" altLang="en-US" b="1" dirty="0">
                <a:solidFill>
                  <a:schemeClr val="bg1"/>
                </a:solidFill>
              </a:rPr>
              <a:t> 존재하는지에 따라 포탈을 열지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</a:rPr>
              <a:t>보스가 죽어 모든 </a:t>
            </a:r>
            <a:r>
              <a:rPr lang="ko-KR" altLang="en-US" b="1" dirty="0" err="1">
                <a:solidFill>
                  <a:schemeClr val="bg1"/>
                </a:solidFill>
              </a:rPr>
              <a:t>몬스터를</a:t>
            </a:r>
            <a:r>
              <a:rPr lang="ko-KR" altLang="en-US" b="1" dirty="0">
                <a:solidFill>
                  <a:schemeClr val="bg1"/>
                </a:solidFill>
              </a:rPr>
              <a:t> 죽여야 하는지 등의 역할을 수행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53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3828" y="2060848"/>
            <a:ext cx="30963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54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인벤토리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049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512" y="260648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인벤토리</a:t>
            </a:r>
            <a:r>
              <a:rPr lang="en-US" altLang="ko-KR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36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싱글</a:t>
            </a:r>
            <a:r>
              <a:rPr lang="en-US" altLang="ko-KR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멀티</a:t>
            </a:r>
            <a:r>
              <a:rPr lang="en-US" altLang="ko-KR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35696" y="2492896"/>
            <a:ext cx="575349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chemeClr val="bg1"/>
                </a:solidFill>
              </a:rPr>
              <a:t>인벤토리는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</a:rPr>
              <a:t>싱글용과</a:t>
            </a:r>
            <a:r>
              <a:rPr lang="ko-KR" altLang="en-US" sz="2000" b="1" dirty="0">
                <a:solidFill>
                  <a:schemeClr val="bg1"/>
                </a:solidFill>
              </a:rPr>
              <a:t> 멀티용이 따로 존재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chemeClr val="bg1"/>
                </a:solidFill>
              </a:rPr>
              <a:t>싱글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=</a:t>
            </a:r>
            <a:r>
              <a:rPr lang="ko-KR" altLang="en-US" sz="2000" b="1" dirty="0">
                <a:solidFill>
                  <a:schemeClr val="bg1"/>
                </a:solidFill>
              </a:rPr>
              <a:t> 파일</a:t>
            </a:r>
            <a:r>
              <a:rPr lang="en-US" altLang="ko-KR" sz="2000" b="1" dirty="0">
                <a:solidFill>
                  <a:schemeClr val="bg1"/>
                </a:solidFill>
              </a:rPr>
              <a:t>I/O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</a:rPr>
              <a:t>바이너리</a:t>
            </a:r>
            <a:r>
              <a:rPr lang="en-US" altLang="ko-KR" sz="2000" b="1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</a:rPr>
              <a:t>멀티 </a:t>
            </a:r>
            <a:r>
              <a:rPr lang="en-US" altLang="ko-KR" sz="2000" b="1" dirty="0">
                <a:solidFill>
                  <a:schemeClr val="bg1"/>
                </a:solidFill>
              </a:rPr>
              <a:t>=</a:t>
            </a:r>
            <a:r>
              <a:rPr lang="ko-KR" altLang="en-US" sz="2000" b="1" dirty="0">
                <a:solidFill>
                  <a:schemeClr val="bg1"/>
                </a:solidFill>
              </a:rPr>
              <a:t> 서버의 </a:t>
            </a:r>
            <a:r>
              <a:rPr lang="en-US" altLang="ko-KR" sz="2000" b="1" dirty="0">
                <a:solidFill>
                  <a:schemeClr val="bg1"/>
                </a:solidFill>
              </a:rPr>
              <a:t>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</a:rPr>
              <a:t>헬 </a:t>
            </a:r>
            <a:r>
              <a:rPr lang="ko-KR" altLang="en-US" sz="2000" b="1" dirty="0" err="1">
                <a:solidFill>
                  <a:schemeClr val="bg1"/>
                </a:solidFill>
              </a:rPr>
              <a:t>던전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</a:rPr>
              <a:t>파밍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</a:rPr>
              <a:t>던전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</a:rPr>
              <a:t>클리어</a:t>
            </a:r>
            <a:r>
              <a:rPr lang="ko-KR" altLang="en-US" sz="2000" b="1" dirty="0">
                <a:solidFill>
                  <a:schemeClr val="bg1"/>
                </a:solidFill>
              </a:rPr>
              <a:t> 보상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장착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</a:rPr>
              <a:t>해제 등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r>
              <a:rPr lang="en-US" altLang="ko-KR" sz="2000" b="1" dirty="0">
                <a:solidFill>
                  <a:schemeClr val="bg1"/>
                </a:solidFill>
              </a:rPr>
              <a:t>   </a:t>
            </a:r>
            <a:r>
              <a:rPr lang="ko-KR" altLang="en-US" sz="2000" b="1" dirty="0">
                <a:solidFill>
                  <a:schemeClr val="bg1"/>
                </a:solidFill>
              </a:rPr>
              <a:t>모든 아이템 관련해 </a:t>
            </a:r>
            <a:r>
              <a:rPr lang="ko-KR" altLang="en-US" sz="2000" b="1" dirty="0" err="1">
                <a:solidFill>
                  <a:schemeClr val="bg1"/>
                </a:solidFill>
              </a:rPr>
              <a:t>싱글과</a:t>
            </a:r>
            <a:r>
              <a:rPr lang="ko-KR" altLang="en-US" sz="2000" b="1" dirty="0">
                <a:solidFill>
                  <a:schemeClr val="bg1"/>
                </a:solidFill>
              </a:rPr>
              <a:t> 멀티를 구분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466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24" y="1167627"/>
            <a:ext cx="4086225" cy="4238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512" y="260648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아이템</a:t>
            </a:r>
            <a:r>
              <a:rPr lang="en-US" altLang="ko-KR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en-US" altLang="ko-KR" sz="36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sriptableObj</a:t>
            </a:r>
            <a:r>
              <a:rPr lang="en-US" altLang="ko-KR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764704"/>
            <a:ext cx="2612925" cy="16561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072" y="2713273"/>
            <a:ext cx="2623762" cy="3380023"/>
          </a:xfrm>
          <a:prstGeom prst="rect">
            <a:avLst/>
          </a:prstGeom>
        </p:spPr>
      </p:pic>
      <p:sp>
        <p:nvSpPr>
          <p:cNvPr id="9" name="원형 화살표 8"/>
          <p:cNvSpPr/>
          <p:nvPr/>
        </p:nvSpPr>
        <p:spPr>
          <a:xfrm rot="5400000">
            <a:off x="7723191" y="2122162"/>
            <a:ext cx="864096" cy="1080120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28" y="5580246"/>
            <a:ext cx="46880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아이템은 </a:t>
            </a:r>
            <a:r>
              <a:rPr lang="en-US" altLang="ko-KR" sz="1200" b="1" dirty="0" err="1"/>
              <a:t>scriptableobj</a:t>
            </a:r>
            <a:r>
              <a:rPr lang="ko-KR" altLang="en-US" sz="1200" b="1" dirty="0"/>
              <a:t>로 만들어 아이템을 추가하는데 있어 편이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 err="1"/>
              <a:t>싱글용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ID</a:t>
            </a:r>
            <a:r>
              <a:rPr lang="ko-KR" altLang="en-US" sz="1200" b="1" dirty="0"/>
              <a:t>와 멀티용 </a:t>
            </a:r>
            <a:r>
              <a:rPr lang="en-US" altLang="ko-KR" sz="1200" b="1" dirty="0"/>
              <a:t>ID </a:t>
            </a:r>
            <a:r>
              <a:rPr lang="ko-KR" altLang="en-US" sz="1200" b="1" dirty="0"/>
              <a:t>존재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 err="1"/>
              <a:t>싱글용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ID</a:t>
            </a:r>
            <a:r>
              <a:rPr lang="ko-KR" altLang="en-US" sz="1200" b="1" dirty="0"/>
              <a:t>는 </a:t>
            </a:r>
            <a:r>
              <a:rPr lang="en-US" altLang="ko-KR" sz="1200" b="1" dirty="0"/>
              <a:t>GUID</a:t>
            </a:r>
            <a:r>
              <a:rPr lang="ko-KR" altLang="en-US" sz="1200" b="1" dirty="0"/>
              <a:t>를 이용</a:t>
            </a:r>
            <a:endParaRPr lang="en-US" altLang="ko-KR" sz="1200" b="1" dirty="0"/>
          </a:p>
          <a:p>
            <a:endParaRPr lang="en-US" altLang="ko-KR" sz="1200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5364088" y="1556792"/>
            <a:ext cx="1656184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364088" y="1916832"/>
            <a:ext cx="1656184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019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512" y="260648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아이템 </a:t>
            </a:r>
            <a:r>
              <a:rPr lang="en-US" altLang="ko-KR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DB(</a:t>
            </a:r>
            <a:r>
              <a:rPr lang="en-US" altLang="ko-KR" sz="36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scriptableObj</a:t>
            </a:r>
            <a:r>
              <a:rPr lang="en-US" altLang="ko-KR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endParaRPr lang="ko-KR" altLang="en-US" sz="36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0" y="1154794"/>
            <a:ext cx="3666860" cy="29342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60" y="3544894"/>
            <a:ext cx="2359287" cy="144016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836" y="3216911"/>
            <a:ext cx="2047784" cy="1784573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rot="5400000">
            <a:off x="1178737" y="3307337"/>
            <a:ext cx="360040" cy="49025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2745229">
            <a:off x="2668872" y="2883879"/>
            <a:ext cx="360040" cy="49025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60" y="5215627"/>
            <a:ext cx="3666860" cy="97515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769" y="6363235"/>
            <a:ext cx="4275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*</a:t>
            </a:r>
            <a:r>
              <a:rPr lang="ko-KR" altLang="en-US" sz="1200" b="1" dirty="0"/>
              <a:t>에디터에서 아이템을 해당 폴더에 생성하면 자동으로 추가</a:t>
            </a:r>
            <a:endParaRPr lang="en-US" altLang="ko-KR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204709" y="1706528"/>
            <a:ext cx="45272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아이템 </a:t>
            </a:r>
            <a:r>
              <a:rPr lang="en-US" altLang="ko-KR" sz="1600" b="1" dirty="0">
                <a:solidFill>
                  <a:schemeClr val="bg1"/>
                </a:solidFill>
              </a:rPr>
              <a:t>DB </a:t>
            </a:r>
            <a:r>
              <a:rPr lang="ko-KR" altLang="en-US" sz="1600" b="1" dirty="0">
                <a:solidFill>
                  <a:schemeClr val="bg1"/>
                </a:solidFill>
              </a:rPr>
              <a:t>또한 </a:t>
            </a:r>
            <a:r>
              <a:rPr lang="en-US" altLang="ko-KR" sz="1600" b="1" dirty="0" err="1">
                <a:solidFill>
                  <a:schemeClr val="bg1"/>
                </a:solidFill>
              </a:rPr>
              <a:t>scriptableObj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마을에서 저장 및 불러오기를 위한 총괄 </a:t>
            </a:r>
            <a:r>
              <a:rPr lang="en-US" altLang="ko-KR" sz="1600" b="1" dirty="0">
                <a:solidFill>
                  <a:schemeClr val="bg1"/>
                </a:solidFill>
              </a:rPr>
              <a:t>DB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 err="1">
                <a:solidFill>
                  <a:schemeClr val="bg1"/>
                </a:solidFill>
              </a:rPr>
              <a:t>던전</a:t>
            </a:r>
            <a:r>
              <a:rPr lang="ko-KR" altLang="en-US" sz="1600" b="1" dirty="0">
                <a:solidFill>
                  <a:schemeClr val="bg1"/>
                </a:solidFill>
              </a:rPr>
              <a:t> 결과 보상을 담당하는 </a:t>
            </a:r>
            <a:r>
              <a:rPr lang="en-US" altLang="ko-KR" sz="1600" b="1" dirty="0">
                <a:solidFill>
                  <a:schemeClr val="bg1"/>
                </a:solidFill>
              </a:rPr>
              <a:t>DB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헬 </a:t>
            </a:r>
            <a:r>
              <a:rPr lang="ko-KR" altLang="en-US" sz="1600" b="1" dirty="0" err="1">
                <a:solidFill>
                  <a:schemeClr val="bg1"/>
                </a:solidFill>
              </a:rPr>
              <a:t>드랍</a:t>
            </a:r>
            <a:r>
              <a:rPr lang="ko-KR" altLang="en-US" sz="1600" b="1" dirty="0">
                <a:solidFill>
                  <a:schemeClr val="bg1"/>
                </a:solidFill>
              </a:rPr>
              <a:t> 아이템을 담당하는 </a:t>
            </a:r>
            <a:r>
              <a:rPr lang="en-US" altLang="ko-KR" sz="1600" b="1" dirty="0">
                <a:solidFill>
                  <a:schemeClr val="bg1"/>
                </a:solidFill>
              </a:rPr>
              <a:t>DB</a:t>
            </a: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아이템의 </a:t>
            </a:r>
            <a:r>
              <a:rPr lang="en-US" altLang="ko-KR" sz="1600" b="1" dirty="0">
                <a:solidFill>
                  <a:schemeClr val="bg1"/>
                </a:solidFill>
              </a:rPr>
              <a:t>ID</a:t>
            </a:r>
            <a:r>
              <a:rPr lang="ko-KR" altLang="en-US" sz="1600" b="1" dirty="0">
                <a:solidFill>
                  <a:schemeClr val="bg1"/>
                </a:solidFill>
              </a:rPr>
              <a:t>를 이용하여 아이템을 복사 및 전달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 err="1">
                <a:solidFill>
                  <a:schemeClr val="bg1"/>
                </a:solidFill>
              </a:rPr>
              <a:t>싱글모드의</a:t>
            </a:r>
            <a:r>
              <a:rPr lang="ko-KR" altLang="en-US" sz="1600" b="1" dirty="0">
                <a:solidFill>
                  <a:schemeClr val="bg1"/>
                </a:solidFill>
              </a:rPr>
              <a:t> 경우 </a:t>
            </a:r>
            <a:r>
              <a:rPr lang="ko-KR" altLang="en-US" sz="1600" b="1" dirty="0" err="1">
                <a:solidFill>
                  <a:schemeClr val="bg1"/>
                </a:solidFill>
              </a:rPr>
              <a:t>헬과</a:t>
            </a:r>
            <a:r>
              <a:rPr lang="ko-KR" altLang="en-US" sz="1600" b="1" dirty="0">
                <a:solidFill>
                  <a:schemeClr val="bg1"/>
                </a:solidFill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</a:rPr>
              <a:t>던전</a:t>
            </a:r>
            <a:r>
              <a:rPr lang="ko-KR" altLang="en-US" sz="1600" b="1" dirty="0">
                <a:solidFill>
                  <a:schemeClr val="bg1"/>
                </a:solidFill>
              </a:rPr>
              <a:t> 보상의 경우 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sz="1600" b="1" dirty="0">
                <a:solidFill>
                  <a:schemeClr val="bg1"/>
                </a:solidFill>
              </a:rPr>
              <a:t>DB</a:t>
            </a:r>
            <a:r>
              <a:rPr lang="ko-KR" altLang="en-US" sz="1600" b="1" dirty="0">
                <a:solidFill>
                  <a:schemeClr val="bg1"/>
                </a:solidFill>
              </a:rPr>
              <a:t>가 랜덤으로 아이템을 결정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359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512" y="260648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아이템 장착</a:t>
            </a:r>
            <a:r>
              <a:rPr lang="en-US" altLang="ko-KR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해제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83567" y="5005090"/>
            <a:ext cx="2520281" cy="11631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501" y="5708045"/>
            <a:ext cx="1600200" cy="276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56" y="5362531"/>
            <a:ext cx="2981325" cy="1619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219" y="4941168"/>
            <a:ext cx="2819400" cy="2000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62515" y="3169562"/>
            <a:ext cx="3119603" cy="11631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81757" y="1507387"/>
            <a:ext cx="3119603" cy="11631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392" y="3142056"/>
            <a:ext cx="4086225" cy="2095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833" y="3618876"/>
            <a:ext cx="2929448" cy="6277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019" y="3412225"/>
            <a:ext cx="3267075" cy="1524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870" y="1382250"/>
            <a:ext cx="3381375" cy="1714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96" y="1866409"/>
            <a:ext cx="4562475" cy="4000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6818" y="685950"/>
            <a:ext cx="3676650" cy="2828925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 flipV="1">
            <a:off x="4067944" y="1467975"/>
            <a:ext cx="1440160" cy="4488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4470863" y="2229541"/>
            <a:ext cx="1146738" cy="5701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아래쪽 화살표 30"/>
          <p:cNvSpPr/>
          <p:nvPr/>
        </p:nvSpPr>
        <p:spPr>
          <a:xfrm>
            <a:off x="1943707" y="2420888"/>
            <a:ext cx="373026" cy="57606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>
            <a:off x="1835696" y="4293096"/>
            <a:ext cx="373026" cy="57606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806429" y="3816625"/>
            <a:ext cx="525817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Delegate </a:t>
            </a:r>
            <a:r>
              <a:rPr lang="ko-KR" altLang="en-US" sz="1600" b="1" dirty="0">
                <a:solidFill>
                  <a:schemeClr val="bg1"/>
                </a:solidFill>
              </a:rPr>
              <a:t>와 </a:t>
            </a:r>
            <a:r>
              <a:rPr lang="en-US" altLang="ko-KR" sz="1600" b="1" dirty="0">
                <a:solidFill>
                  <a:schemeClr val="bg1"/>
                </a:solidFill>
              </a:rPr>
              <a:t>Event </a:t>
            </a:r>
            <a:r>
              <a:rPr lang="ko-KR" altLang="en-US" sz="1600" b="1" dirty="0">
                <a:solidFill>
                  <a:schemeClr val="bg1"/>
                </a:solidFill>
              </a:rPr>
              <a:t>그리고 </a:t>
            </a:r>
            <a:r>
              <a:rPr lang="en-US" altLang="ko-KR" sz="1600" b="1" dirty="0">
                <a:solidFill>
                  <a:schemeClr val="bg1"/>
                </a:solidFill>
              </a:rPr>
              <a:t>Action</a:t>
            </a:r>
            <a:r>
              <a:rPr lang="ko-KR" altLang="en-US" sz="1600" b="1" dirty="0">
                <a:solidFill>
                  <a:schemeClr val="bg1"/>
                </a:solidFill>
              </a:rPr>
              <a:t>을 공부하긴 했지만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실제로 적용해보진 않아서 만들게 됨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아이템 슬롯에서 클릭이벤트가 발생하면 아이템슬롯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이 가지고 있는 아이템을 연결된 함수들에게 전달</a:t>
            </a:r>
            <a:r>
              <a:rPr lang="en-US" altLang="ko-KR" sz="1600" b="1" dirty="0">
                <a:solidFill>
                  <a:schemeClr val="bg1"/>
                </a:solidFill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</a:rPr>
              <a:t>실행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ko-KR" altLang="en-US" sz="1600" b="1" dirty="0">
                <a:solidFill>
                  <a:schemeClr val="bg1"/>
                </a:solidFill>
              </a:rPr>
              <a:t>스크립트간 의존성이 낮아져서 굉장히 편했음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endParaRPr lang="en-US" altLang="ko-K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246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520" y="188640"/>
            <a:ext cx="1296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95536" y="112474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9730" y="1259468"/>
            <a:ext cx="150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시연영상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59832" y="2636912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143039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9512" y="260648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아이템 툴 팁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66190" y="4837013"/>
            <a:ext cx="48778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Vertical Layout Group</a:t>
            </a:r>
            <a:r>
              <a:rPr lang="ko-KR" altLang="en-US" sz="1200" b="1" dirty="0">
                <a:solidFill>
                  <a:schemeClr val="bg1"/>
                </a:solidFill>
              </a:rPr>
              <a:t>을 이용해 하위 오브젝트들의 크기와 위치를 </a:t>
            </a:r>
            <a:r>
              <a:rPr lang="en-US" altLang="ko-KR" sz="1200" b="1" dirty="0">
                <a:solidFill>
                  <a:schemeClr val="bg1"/>
                </a:solidFill>
              </a:rPr>
              <a:t/>
            </a:r>
            <a:br>
              <a:rPr lang="en-US" altLang="ko-KR" sz="1200" b="1" dirty="0">
                <a:solidFill>
                  <a:schemeClr val="bg1"/>
                </a:solidFill>
              </a:rPr>
            </a:br>
            <a:r>
              <a:rPr lang="ko-KR" altLang="en-US" sz="1200" b="1" dirty="0">
                <a:solidFill>
                  <a:schemeClr val="bg1"/>
                </a:solidFill>
              </a:rPr>
              <a:t>고정</a:t>
            </a:r>
            <a:r>
              <a:rPr lang="en-US" altLang="ko-KR" sz="1200" b="1" dirty="0">
                <a:solidFill>
                  <a:schemeClr val="bg1"/>
                </a:solidFill>
              </a:rPr>
              <a:t/>
            </a:r>
            <a:br>
              <a:rPr lang="en-US" altLang="ko-KR" sz="1200" b="1" dirty="0">
                <a:solidFill>
                  <a:schemeClr val="bg1"/>
                </a:solidFill>
              </a:rPr>
            </a:br>
            <a:r>
              <a:rPr lang="en-US" altLang="ko-KR" sz="1200" b="1" dirty="0">
                <a:solidFill>
                  <a:schemeClr val="bg1"/>
                </a:solidFill>
              </a:rPr>
              <a:t/>
            </a:r>
            <a:br>
              <a:rPr lang="en-US" altLang="ko-KR" sz="1200" b="1" dirty="0">
                <a:solidFill>
                  <a:schemeClr val="bg1"/>
                </a:solidFill>
              </a:rPr>
            </a:br>
            <a:r>
              <a:rPr lang="en-US" altLang="ko-KR" sz="1200" b="1" dirty="0">
                <a:solidFill>
                  <a:schemeClr val="bg1"/>
                </a:solidFill>
              </a:rPr>
              <a:t>Content Size Fitter</a:t>
            </a:r>
            <a:r>
              <a:rPr lang="ko-KR" altLang="en-US" sz="1200" b="1" dirty="0">
                <a:solidFill>
                  <a:schemeClr val="bg1"/>
                </a:solidFill>
              </a:rPr>
              <a:t>를 이용해 수직크기를 조절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>
                <a:solidFill>
                  <a:schemeClr val="bg1"/>
                </a:solidFill>
              </a:rPr>
              <a:t>하위 오브젝트 들 중에는 </a:t>
            </a:r>
            <a:r>
              <a:rPr lang="en-US" altLang="ko-KR" sz="1200" b="1" dirty="0">
                <a:solidFill>
                  <a:schemeClr val="bg1"/>
                </a:solidFill>
              </a:rPr>
              <a:t>Ignore Layout</a:t>
            </a:r>
            <a:r>
              <a:rPr lang="ko-KR" altLang="en-US" sz="1200" b="1" dirty="0">
                <a:solidFill>
                  <a:schemeClr val="bg1"/>
                </a:solidFill>
              </a:rPr>
              <a:t>으로 고정을 풂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endParaRPr lang="en-US" altLang="ko-KR" sz="1200" b="1" dirty="0">
              <a:solidFill>
                <a:schemeClr val="bg1"/>
              </a:solidFill>
            </a:endParaRPr>
          </a:p>
          <a:p>
            <a:r>
              <a:rPr lang="ko-KR" altLang="en-US" sz="1200" b="1" dirty="0" err="1">
                <a:solidFill>
                  <a:schemeClr val="bg1"/>
                </a:solidFill>
              </a:rPr>
              <a:t>이쁘고</a:t>
            </a:r>
            <a:r>
              <a:rPr lang="ko-KR" altLang="en-US" sz="1200" b="1" dirty="0">
                <a:solidFill>
                  <a:schemeClr val="bg1"/>
                </a:solidFill>
              </a:rPr>
              <a:t> 멋있는 </a:t>
            </a:r>
            <a:r>
              <a:rPr lang="en-US" altLang="ko-KR" sz="1200" b="1" dirty="0">
                <a:solidFill>
                  <a:schemeClr val="bg1"/>
                </a:solidFill>
              </a:rPr>
              <a:t>UI</a:t>
            </a:r>
            <a:r>
              <a:rPr lang="ko-KR" altLang="en-US" sz="1200" b="1" dirty="0">
                <a:solidFill>
                  <a:schemeClr val="bg1"/>
                </a:solidFill>
              </a:rPr>
              <a:t>에 한 걸음 다가갈 수 있는 기회가 됨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20" y="3337541"/>
            <a:ext cx="3316189" cy="24677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1" y="1331048"/>
            <a:ext cx="3259898" cy="1665904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3635896" y="1331048"/>
            <a:ext cx="0" cy="1665904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3635896" y="3337541"/>
            <a:ext cx="0" cy="2467723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013" y="1078120"/>
            <a:ext cx="13805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* </a:t>
            </a:r>
            <a:r>
              <a:rPr lang="ko-KR" altLang="en-US" sz="1050" b="1" dirty="0"/>
              <a:t>소지품 칸 클릭 시</a:t>
            </a:r>
            <a:endParaRPr lang="en-US" altLang="ko-KR" sz="105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79512" y="3103076"/>
            <a:ext cx="12458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* </a:t>
            </a:r>
            <a:r>
              <a:rPr lang="ko-KR" altLang="en-US" sz="1050" b="1" dirty="0"/>
              <a:t>장착 칸 클릭 시</a:t>
            </a:r>
            <a:endParaRPr lang="en-US" altLang="ko-KR" sz="1050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205" y="476672"/>
            <a:ext cx="3933825" cy="4144318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5004048" y="3356992"/>
            <a:ext cx="1872208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004048" y="3717032"/>
            <a:ext cx="1872208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644008" y="2996952"/>
            <a:ext cx="280831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644008" y="3212976"/>
            <a:ext cx="280831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770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9512" y="260648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인벤토리</a:t>
            </a:r>
            <a:r>
              <a:rPr lang="ko-KR" altLang="en-US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ETC..</a:t>
            </a:r>
            <a:endParaRPr lang="ko-KR" altLang="en-US" sz="36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988840"/>
            <a:ext cx="2714625" cy="3400425"/>
          </a:xfrm>
          <a:prstGeom prst="rect">
            <a:avLst/>
          </a:prstGeom>
        </p:spPr>
      </p:pic>
      <p:sp>
        <p:nvSpPr>
          <p:cNvPr id="5" name="폭발 1 4"/>
          <p:cNvSpPr/>
          <p:nvPr/>
        </p:nvSpPr>
        <p:spPr>
          <a:xfrm>
            <a:off x="1742009" y="5301208"/>
            <a:ext cx="1368152" cy="936104"/>
          </a:xfrm>
          <a:prstGeom prst="irregularSeal1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/>
              <a:t>클릭하면 </a:t>
            </a:r>
            <a:r>
              <a:rPr lang="ko-KR" altLang="en-US" sz="700" dirty="0" err="1"/>
              <a:t>스탯정보</a:t>
            </a:r>
            <a:r>
              <a:rPr lang="ko-KR" altLang="en-US" sz="700" dirty="0"/>
              <a:t> 팝업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2014262"/>
            <a:ext cx="2752725" cy="33051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44350" y="1628800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아이템 장착 전</a:t>
            </a:r>
            <a:endParaRPr lang="en-US" altLang="ko-KR" b="1" dirty="0"/>
          </a:p>
        </p:txBody>
      </p:sp>
      <p:sp>
        <p:nvSpPr>
          <p:cNvPr id="10" name="직사각형 9"/>
          <p:cNvSpPr/>
          <p:nvPr/>
        </p:nvSpPr>
        <p:spPr>
          <a:xfrm>
            <a:off x="5940152" y="1593479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* </a:t>
            </a:r>
            <a:r>
              <a:rPr lang="ko-KR" altLang="en-US" b="1" dirty="0"/>
              <a:t>아이템 장착 후</a:t>
            </a:r>
            <a:endParaRPr lang="en-US" altLang="ko-KR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205363" y="1998132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000" b="1" dirty="0">
              <a:solidFill>
                <a:schemeClr val="bg1"/>
              </a:solidFill>
            </a:endParaRPr>
          </a:p>
          <a:p>
            <a:endParaRPr lang="en-US" altLang="ko-KR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428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7864" y="1988840"/>
            <a:ext cx="2304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김승주</a:t>
            </a:r>
          </a:p>
        </p:txBody>
      </p:sp>
    </p:spTree>
    <p:extLst>
      <p:ext uri="{BB962C8B-B14F-4D97-AF65-F5344CB8AC3E}">
        <p14:creationId xmlns:p14="http://schemas.microsoft.com/office/powerpoint/2010/main" val="1882653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520" y="188640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맵툴</a:t>
            </a:r>
            <a:endParaRPr lang="ko-KR" altLang="en-US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A5F680-5283-4ECA-A693-03EC5238FF9D}"/>
              </a:ext>
            </a:extLst>
          </p:cNvPr>
          <p:cNvSpPr txBox="1"/>
          <p:nvPr/>
        </p:nvSpPr>
        <p:spPr>
          <a:xfrm>
            <a:off x="539552" y="1808781"/>
            <a:ext cx="82193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white"/>
                </a:solidFill>
              </a:rPr>
              <a:t>던전 제작에 편의를 주기 위해 제작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prstClr val="white"/>
                </a:solidFill>
              </a:rPr>
              <a:t>Json</a:t>
            </a:r>
            <a:r>
              <a:rPr lang="ko-KR" altLang="en-US" b="1" dirty="0">
                <a:solidFill>
                  <a:prstClr val="white"/>
                </a:solidFill>
              </a:rPr>
              <a:t>데이터로 쉽게 저장하고 수정하는 편의성을 얻음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prstClr val="white"/>
                </a:solidFill>
              </a:rPr>
              <a:t>맵툴</a:t>
            </a:r>
            <a:r>
              <a:rPr lang="ko-KR" altLang="en-US" b="1" dirty="0">
                <a:solidFill>
                  <a:prstClr val="white"/>
                </a:solidFill>
              </a:rPr>
              <a:t> 만들기 전에</a:t>
            </a:r>
            <a:r>
              <a:rPr lang="en-US" altLang="ko-KR" b="1" dirty="0">
                <a:solidFill>
                  <a:prstClr val="white"/>
                </a:solidFill>
              </a:rPr>
              <a:t>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prstClr val="white"/>
                </a:solidFill>
              </a:rPr>
              <a:t>Hierarchy</a:t>
            </a:r>
            <a:r>
              <a:rPr lang="ko-KR" altLang="en-US" b="1" dirty="0">
                <a:solidFill>
                  <a:prstClr val="white"/>
                </a:solidFill>
              </a:rPr>
              <a:t>에 올려놓고 배치하고 저장하고 실수하면 다시 지우고 저장하고</a:t>
            </a:r>
            <a:r>
              <a:rPr lang="en-US" altLang="ko-KR" b="1" dirty="0">
                <a:solidFill>
                  <a:prstClr val="white"/>
                </a:solidFill>
              </a:rPr>
              <a:t>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white"/>
                </a:solidFill>
              </a:rPr>
              <a:t>만들고 난 후에</a:t>
            </a:r>
            <a:r>
              <a:rPr lang="en-US" altLang="ko-KR" b="1" dirty="0">
                <a:solidFill>
                  <a:prstClr val="white"/>
                </a:solidFill>
              </a:rPr>
              <a:t>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white"/>
                </a:solidFill>
              </a:rPr>
              <a:t>팀원들이 던전을 만들어 달라고 하면 쉽게 바로 만들 수 있게 됨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1241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520" y="188640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맵로더</a:t>
            </a:r>
            <a:endParaRPr lang="ko-KR" altLang="en-US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A5F680-5283-4ECA-A693-03EC5238FF9D}"/>
              </a:ext>
            </a:extLst>
          </p:cNvPr>
          <p:cNvSpPr txBox="1"/>
          <p:nvPr/>
        </p:nvSpPr>
        <p:spPr>
          <a:xfrm>
            <a:off x="539552" y="1808781"/>
            <a:ext cx="65117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prstClr val="white"/>
                </a:solidFill>
              </a:rPr>
              <a:t>Json</a:t>
            </a:r>
            <a:r>
              <a:rPr lang="ko-KR" altLang="en-US" b="1" dirty="0">
                <a:solidFill>
                  <a:prstClr val="white"/>
                </a:solidFill>
              </a:rPr>
              <a:t> 데이터를 </a:t>
            </a:r>
            <a:r>
              <a:rPr lang="ko-KR" altLang="en-US" b="1" dirty="0" err="1">
                <a:solidFill>
                  <a:prstClr val="white"/>
                </a:solidFill>
              </a:rPr>
              <a:t>직렬화하여</a:t>
            </a:r>
            <a:r>
              <a:rPr lang="ko-KR" altLang="en-US" b="1" dirty="0">
                <a:solidFill>
                  <a:prstClr val="white"/>
                </a:solidFill>
              </a:rPr>
              <a:t> 저장하고 </a:t>
            </a:r>
            <a:r>
              <a:rPr lang="ko-KR" altLang="en-US" b="1" dirty="0" err="1">
                <a:solidFill>
                  <a:prstClr val="white"/>
                </a:solidFill>
              </a:rPr>
              <a:t>역직렬화하여</a:t>
            </a:r>
            <a:r>
              <a:rPr lang="ko-KR" altLang="en-US" b="1" dirty="0">
                <a:solidFill>
                  <a:prstClr val="white"/>
                </a:solidFill>
              </a:rPr>
              <a:t> </a:t>
            </a:r>
            <a:r>
              <a:rPr lang="ko-KR" altLang="en-US" b="1" dirty="0" err="1">
                <a:solidFill>
                  <a:prstClr val="white"/>
                </a:solidFill>
              </a:rPr>
              <a:t>로드함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white"/>
                </a:solidFill>
              </a:rPr>
              <a:t>파일명과 </a:t>
            </a:r>
            <a:r>
              <a:rPr lang="en-US" altLang="ko-KR" b="1" dirty="0">
                <a:solidFill>
                  <a:prstClr val="white"/>
                </a:solidFill>
              </a:rPr>
              <a:t>Position</a:t>
            </a:r>
            <a:r>
              <a:rPr lang="ko-KR" altLang="en-US" b="1" dirty="0">
                <a:solidFill>
                  <a:prstClr val="white"/>
                </a:solidFill>
              </a:rPr>
              <a:t>을 저장함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D4A24CC-7FFE-4CAB-9745-D9F891109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80" y="3263728"/>
            <a:ext cx="1590281" cy="27089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71EA036-0C62-4177-B2AB-AD3A3EA94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784" y="3246742"/>
            <a:ext cx="4915586" cy="8668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C08D895-D856-47E3-B3A8-A51F88079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784" y="4262316"/>
            <a:ext cx="5649113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38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520" y="188640"/>
            <a:ext cx="3240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에셋</a:t>
            </a:r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번들</a:t>
            </a:r>
          </a:p>
          <a:p>
            <a:endParaRPr lang="ko-KR" altLang="en-US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D682F19-DC6B-4E05-B4B5-2B2F2D7A6BFB}"/>
              </a:ext>
            </a:extLst>
          </p:cNvPr>
          <p:cNvSpPr txBox="1"/>
          <p:nvPr/>
        </p:nvSpPr>
        <p:spPr>
          <a:xfrm>
            <a:off x="539552" y="1808781"/>
            <a:ext cx="633378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white"/>
                </a:solidFill>
              </a:rPr>
              <a:t>공부 목적으로 시작했다가</a:t>
            </a:r>
            <a:r>
              <a:rPr lang="en-US" altLang="ko-KR" b="1" dirty="0">
                <a:solidFill>
                  <a:prstClr val="white"/>
                </a:solidFill>
              </a:rPr>
              <a:t>.. </a:t>
            </a:r>
            <a:r>
              <a:rPr lang="ko-KR" altLang="en-US" b="1" dirty="0">
                <a:solidFill>
                  <a:prstClr val="white"/>
                </a:solidFill>
              </a:rPr>
              <a:t>큰코다침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white"/>
                </a:solidFill>
              </a:rPr>
              <a:t>에디터에서는 다 되는 게 안되기 시작함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r>
              <a:rPr lang="en-US" altLang="ko-KR" b="1" dirty="0">
                <a:solidFill>
                  <a:prstClr val="white"/>
                </a:solidFill>
              </a:rPr>
              <a:t>    (ex.</a:t>
            </a:r>
            <a:r>
              <a:rPr lang="ko-KR" altLang="en-US" b="1" dirty="0">
                <a:solidFill>
                  <a:prstClr val="white"/>
                </a:solidFill>
              </a:rPr>
              <a:t> </a:t>
            </a:r>
            <a:r>
              <a:rPr lang="en-US" altLang="ko-KR" b="1" dirty="0">
                <a:solidFill>
                  <a:prstClr val="white"/>
                </a:solidFill>
              </a:rPr>
              <a:t>Sprite,</a:t>
            </a:r>
            <a:r>
              <a:rPr lang="ko-KR" altLang="en-US" b="1" dirty="0">
                <a:solidFill>
                  <a:prstClr val="white"/>
                </a:solidFill>
              </a:rPr>
              <a:t> </a:t>
            </a:r>
            <a:r>
              <a:rPr lang="en-US" altLang="ko-KR" b="1" dirty="0">
                <a:solidFill>
                  <a:prstClr val="white"/>
                </a:solidFill>
              </a:rPr>
              <a:t>Material, </a:t>
            </a:r>
            <a:r>
              <a:rPr lang="ko-KR" altLang="en-US" b="1" dirty="0">
                <a:solidFill>
                  <a:prstClr val="white"/>
                </a:solidFill>
              </a:rPr>
              <a:t>등등</a:t>
            </a:r>
            <a:r>
              <a:rPr lang="en-US" altLang="ko-KR" b="1" dirty="0">
                <a:solidFill>
                  <a:prstClr val="white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white"/>
                </a:solidFill>
              </a:rPr>
              <a:t>실행 파일과 리소스를 분리할 때 필요함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prstClr val="white"/>
                </a:solidFill>
              </a:rPr>
              <a:t>에셋을</a:t>
            </a:r>
            <a:r>
              <a:rPr lang="ko-KR" altLang="en-US" b="1" dirty="0">
                <a:solidFill>
                  <a:prstClr val="white"/>
                </a:solidFill>
              </a:rPr>
              <a:t> 묶어서 관리하고 필요할 때마다 로드해주어야 함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white"/>
                </a:solidFill>
              </a:rPr>
              <a:t>프로젝트에서는 필요한 리소스가 적어서 전부 호출함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white"/>
                </a:solidFill>
              </a:rPr>
              <a:t>아틀라스는 호출할 때마다 로드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r>
              <a:rPr lang="en-US" altLang="ko-KR" b="1" dirty="0">
                <a:solidFill>
                  <a:prstClr val="white"/>
                </a:solidFill>
              </a:rPr>
              <a:t>   (</a:t>
            </a:r>
            <a:r>
              <a:rPr lang="en-US" altLang="ko-KR" b="1" dirty="0" err="1">
                <a:solidFill>
                  <a:prstClr val="white"/>
                </a:solidFill>
              </a:rPr>
              <a:t>SpriteAtlasManager</a:t>
            </a:r>
            <a:r>
              <a:rPr lang="en-US" altLang="ko-KR" b="1" dirty="0">
                <a:solidFill>
                  <a:prstClr val="white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white"/>
                </a:solidFill>
              </a:rPr>
              <a:t>안드로이드</a:t>
            </a:r>
            <a:r>
              <a:rPr lang="en-US" altLang="ko-KR" b="1" dirty="0">
                <a:solidFill>
                  <a:prstClr val="white"/>
                </a:solidFill>
              </a:rPr>
              <a:t>, </a:t>
            </a:r>
            <a:r>
              <a:rPr lang="ko-KR" altLang="en-US" b="1" dirty="0">
                <a:solidFill>
                  <a:prstClr val="white"/>
                </a:solidFill>
              </a:rPr>
              <a:t>윈도우용으로 빌드함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802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520" y="188640"/>
            <a:ext cx="1719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포탈</a:t>
            </a:r>
            <a:endParaRPr lang="ko-KR" altLang="en-US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50E2773-B373-4607-9659-360161A1933B}"/>
              </a:ext>
            </a:extLst>
          </p:cNvPr>
          <p:cNvSpPr txBox="1"/>
          <p:nvPr/>
        </p:nvSpPr>
        <p:spPr>
          <a:xfrm>
            <a:off x="539552" y="1808781"/>
            <a:ext cx="66463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white"/>
                </a:solidFill>
              </a:rPr>
              <a:t>던전 데이터를 불러오고 </a:t>
            </a:r>
            <a:r>
              <a:rPr lang="en-US" altLang="ko-KR" b="1" dirty="0">
                <a:solidFill>
                  <a:prstClr val="white"/>
                </a:solidFill>
              </a:rPr>
              <a:t>World</a:t>
            </a:r>
            <a:r>
              <a:rPr lang="ko-KR" altLang="en-US" b="1" dirty="0">
                <a:solidFill>
                  <a:prstClr val="white"/>
                </a:solidFill>
              </a:rPr>
              <a:t>상에 배치하는 트리거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white"/>
                </a:solidFill>
              </a:rPr>
              <a:t>포탈 입장시에 포탈에 저장된 데이터로 던전 데이터를 호출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white"/>
                </a:solidFill>
              </a:rPr>
              <a:t>가지고 있는 방향의 반대방향에 </a:t>
            </a:r>
            <a:r>
              <a:rPr lang="ko-KR" altLang="en-US" b="1" dirty="0" err="1">
                <a:solidFill>
                  <a:prstClr val="white"/>
                </a:solidFill>
              </a:rPr>
              <a:t>케릭터</a:t>
            </a:r>
            <a:r>
              <a:rPr lang="ko-KR" altLang="en-US" b="1" dirty="0">
                <a:solidFill>
                  <a:prstClr val="white"/>
                </a:solidFill>
              </a:rPr>
              <a:t> 좌표를 옮김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C3208FA-7107-4B71-B2BA-AE9825875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982920"/>
            <a:ext cx="4069425" cy="24346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0C32A07-E8D0-4EA4-AAD2-DF6DD2836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357" y="3993866"/>
            <a:ext cx="4431093" cy="243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66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520" y="188640"/>
            <a:ext cx="1296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15EFEE4-C691-461B-A664-41D07B11A7F7}"/>
              </a:ext>
            </a:extLst>
          </p:cNvPr>
          <p:cNvSpPr txBox="1"/>
          <p:nvPr/>
        </p:nvSpPr>
        <p:spPr>
          <a:xfrm>
            <a:off x="539552" y="1808781"/>
            <a:ext cx="79399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prstClr val="white"/>
                </a:solidFill>
              </a:rPr>
              <a:t>미니맵</a:t>
            </a:r>
            <a:r>
              <a:rPr lang="en-US" altLang="ko-KR" b="1" dirty="0">
                <a:solidFill>
                  <a:prstClr val="white"/>
                </a:solidFill>
              </a:rPr>
              <a:t>, </a:t>
            </a:r>
            <a:r>
              <a:rPr lang="ko-KR" altLang="en-US" b="1" dirty="0">
                <a:solidFill>
                  <a:prstClr val="white"/>
                </a:solidFill>
              </a:rPr>
              <a:t>던전 결과</a:t>
            </a:r>
            <a:r>
              <a:rPr lang="en-US" altLang="ko-KR" b="1" dirty="0">
                <a:solidFill>
                  <a:prstClr val="white"/>
                </a:solidFill>
              </a:rPr>
              <a:t>, </a:t>
            </a:r>
            <a:r>
              <a:rPr lang="ko-KR" altLang="en-US" b="1" dirty="0">
                <a:solidFill>
                  <a:prstClr val="white"/>
                </a:solidFill>
              </a:rPr>
              <a:t>게임 오버</a:t>
            </a:r>
            <a:r>
              <a:rPr lang="en-US" altLang="ko-KR" b="1" dirty="0">
                <a:solidFill>
                  <a:prstClr val="white"/>
                </a:solidFill>
              </a:rPr>
              <a:t>, </a:t>
            </a:r>
            <a:r>
              <a:rPr lang="ko-KR" altLang="en-US" b="1" dirty="0">
                <a:solidFill>
                  <a:prstClr val="white"/>
                </a:solidFill>
              </a:rPr>
              <a:t>던전 선택</a:t>
            </a:r>
            <a:endParaRPr lang="en-US" altLang="ko-KR" b="1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white"/>
                </a:solidFill>
              </a:rPr>
              <a:t>던전에서 파생되는 </a:t>
            </a:r>
            <a:r>
              <a:rPr lang="en-US" altLang="ko-KR" b="1" dirty="0">
                <a:solidFill>
                  <a:prstClr val="white"/>
                </a:solidFill>
              </a:rPr>
              <a:t>UI</a:t>
            </a:r>
            <a:r>
              <a:rPr lang="ko-KR" altLang="en-US" b="1" dirty="0">
                <a:solidFill>
                  <a:prstClr val="white"/>
                </a:solidFill>
              </a:rPr>
              <a:t>는 전부 제작함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endParaRPr lang="en-US" altLang="ko-KR" b="1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prstClr val="white"/>
                </a:solidFill>
              </a:rPr>
              <a:t>카운트 다운이 많아서 </a:t>
            </a:r>
            <a:r>
              <a:rPr lang="ko-KR" altLang="en-US" b="1" dirty="0" err="1">
                <a:solidFill>
                  <a:prstClr val="white"/>
                </a:solidFill>
              </a:rPr>
              <a:t>코루틴을</a:t>
            </a:r>
            <a:r>
              <a:rPr lang="en-US" altLang="ko-KR" b="1" dirty="0">
                <a:solidFill>
                  <a:prstClr val="white"/>
                </a:solidFill>
              </a:rPr>
              <a:t> </a:t>
            </a:r>
            <a:r>
              <a:rPr lang="ko-KR" altLang="en-US" b="1" dirty="0">
                <a:solidFill>
                  <a:prstClr val="white"/>
                </a:solidFill>
              </a:rPr>
              <a:t>사용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prstClr val="white"/>
                </a:solidFill>
              </a:rPr>
              <a:t>Invoke</a:t>
            </a:r>
            <a:r>
              <a:rPr lang="ko-KR" altLang="en-US" b="1" dirty="0">
                <a:solidFill>
                  <a:prstClr val="white"/>
                </a:solidFill>
              </a:rPr>
              <a:t>을 쓰다가 </a:t>
            </a:r>
            <a:r>
              <a:rPr lang="en-US" altLang="ko-KR" b="1" dirty="0" err="1">
                <a:solidFill>
                  <a:prstClr val="white"/>
                </a:solidFill>
              </a:rPr>
              <a:t>nameof</a:t>
            </a:r>
            <a:r>
              <a:rPr lang="en-US" altLang="ko-KR" b="1" dirty="0">
                <a:solidFill>
                  <a:prstClr val="white"/>
                </a:solidFill>
              </a:rPr>
              <a:t>() </a:t>
            </a:r>
            <a:r>
              <a:rPr lang="ko-KR" altLang="en-US" b="1" dirty="0">
                <a:solidFill>
                  <a:prstClr val="white"/>
                </a:solidFill>
              </a:rPr>
              <a:t>를 배움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</a:p>
          <a:p>
            <a:endParaRPr lang="en-US" altLang="ko-KR" b="1" dirty="0">
              <a:solidFill>
                <a:prstClr val="whit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 err="1">
                <a:solidFill>
                  <a:prstClr val="white"/>
                </a:solidFill>
              </a:rPr>
              <a:t>UIHelper</a:t>
            </a:r>
            <a:r>
              <a:rPr lang="ko-KR" altLang="en-US" b="1" dirty="0">
                <a:solidFill>
                  <a:prstClr val="white"/>
                </a:solidFill>
              </a:rPr>
              <a:t>를 </a:t>
            </a:r>
            <a:r>
              <a:rPr lang="ko-KR" altLang="en-US" b="1" dirty="0" err="1">
                <a:solidFill>
                  <a:prstClr val="white"/>
                </a:solidFill>
              </a:rPr>
              <a:t>싱글턴으로</a:t>
            </a:r>
            <a:r>
              <a:rPr lang="ko-KR" altLang="en-US" b="1" dirty="0">
                <a:solidFill>
                  <a:prstClr val="white"/>
                </a:solidFill>
              </a:rPr>
              <a:t> 만들어서 어느 곳에서나 </a:t>
            </a:r>
            <a:r>
              <a:rPr lang="en-US" altLang="ko-KR" b="1" dirty="0">
                <a:solidFill>
                  <a:prstClr val="white"/>
                </a:solidFill>
              </a:rPr>
              <a:t>UI </a:t>
            </a:r>
            <a:r>
              <a:rPr lang="ko-KR" altLang="en-US" b="1" dirty="0">
                <a:solidFill>
                  <a:prstClr val="white"/>
                </a:solidFill>
              </a:rPr>
              <a:t>접근이 가능하게 함</a:t>
            </a:r>
            <a:r>
              <a:rPr lang="en-US" altLang="ko-KR" b="1" dirty="0">
                <a:solidFill>
                  <a:prstClr val="white"/>
                </a:solidFill>
              </a:rPr>
              <a:t>.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3E060DD-4432-442F-84EE-AD971913C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5124693"/>
            <a:ext cx="3201407" cy="15446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564A3B2-C0A5-4D6B-930E-442AD0B7D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458" y="5351088"/>
            <a:ext cx="1307993" cy="14533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B6339B8-222F-4DC8-8801-04EAB5C6D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080" y="4635063"/>
            <a:ext cx="3720035" cy="21693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CF8BD9D-4FEE-4B9E-8581-A096A7A07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4844" y="4268658"/>
            <a:ext cx="1143160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78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19872" y="2780928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최석환</a:t>
            </a:r>
            <a:endParaRPr lang="en-US" altLang="ko-KR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351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10DF3FF-B87E-44C1-83BA-2B5FDF32BAE4}"/>
              </a:ext>
            </a:extLst>
          </p:cNvPr>
          <p:cNvSpPr txBox="1"/>
          <p:nvPr/>
        </p:nvSpPr>
        <p:spPr>
          <a:xfrm>
            <a:off x="3779912" y="1641574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</a:t>
            </a:r>
            <a:endParaRPr lang="en-US" altLang="ko-KR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EFBE35-1B53-4DE9-B792-DC5BA8583751}"/>
              </a:ext>
            </a:extLst>
          </p:cNvPr>
          <p:cNvSpPr txBox="1"/>
          <p:nvPr/>
        </p:nvSpPr>
        <p:spPr>
          <a:xfrm>
            <a:off x="1655676" y="2711822"/>
            <a:ext cx="58326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c++</a:t>
            </a:r>
            <a:r>
              <a:rPr lang="en-US" altLang="ko-KR" sz="32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/ boost </a:t>
            </a:r>
            <a:r>
              <a:rPr lang="en-US" altLang="ko-KR" sz="3200" dirty="0" err="1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asio</a:t>
            </a:r>
            <a:r>
              <a:rPr lang="en-US" altLang="ko-KR" sz="32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/ </a:t>
            </a:r>
            <a:r>
              <a:rPr lang="en-US" altLang="ko-KR" sz="3200" dirty="0" err="1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.net</a:t>
            </a:r>
            <a:r>
              <a:rPr lang="en-US" altLang="ko-KR" sz="32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json / boost </a:t>
            </a:r>
            <a:r>
              <a:rPr lang="en-US" altLang="ko-KR" sz="3200" dirty="0" err="1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property_tree</a:t>
            </a:r>
            <a:r>
              <a:rPr lang="en-US" altLang="ko-KR" sz="32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/ MySQL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99144C2-5AAB-4BBD-B502-3C524978195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1/30</a:t>
            </a:r>
          </a:p>
        </p:txBody>
      </p:sp>
    </p:spTree>
    <p:extLst>
      <p:ext uri="{BB962C8B-B14F-4D97-AF65-F5344CB8AC3E}">
        <p14:creationId xmlns:p14="http://schemas.microsoft.com/office/powerpoint/2010/main" val="726894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520" y="188640"/>
            <a:ext cx="1296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95536" y="112474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9730" y="1259468"/>
            <a:ext cx="143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Why MDNF?</a:t>
            </a:r>
            <a:endParaRPr lang="ko-KR" altLang="en-US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1800" y="2924944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Why MDNF?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89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-36512" y="-123111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차 </a:t>
            </a:r>
            <a:r>
              <a:rPr lang="en-US" altLang="ko-KR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-&gt; 2</a:t>
            </a:r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차</a:t>
            </a:r>
            <a:endParaRPr lang="en-US" altLang="ko-KR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D2CC9F-EC01-4FEA-BE6C-EEF385B3DDEE}"/>
              </a:ext>
            </a:extLst>
          </p:cNvPr>
          <p:cNvSpPr txBox="1"/>
          <p:nvPr/>
        </p:nvSpPr>
        <p:spPr>
          <a:xfrm>
            <a:off x="179512" y="1268760"/>
            <a:ext cx="871296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1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차</a:t>
            </a:r>
            <a:endParaRPr lang="en-US" altLang="ko-KR" sz="20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접속</a:t>
            </a:r>
            <a:r>
              <a:rPr lang="en-US" altLang="ko-KR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캐릭터 이동</a:t>
            </a:r>
            <a:endParaRPr lang="en-US" altLang="ko-KR" sz="28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다른 유저가 이동하는 것을 볼 수 있음 </a:t>
            </a:r>
            <a:r>
              <a:rPr lang="en-US" altLang="ko-KR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동기화</a:t>
            </a:r>
            <a:r>
              <a:rPr lang="en-US" altLang="ko-KR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보간</a:t>
            </a:r>
            <a:r>
              <a:rPr lang="en-US" altLang="ko-KR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</a:p>
          <a:p>
            <a:endParaRPr lang="en-US" altLang="ko-KR" sz="28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차</a:t>
            </a:r>
            <a:endParaRPr lang="en-US" altLang="ko-KR" sz="20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지역 </a:t>
            </a:r>
            <a:r>
              <a:rPr lang="en-US" altLang="ko-KR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로비</a:t>
            </a:r>
            <a:r>
              <a:rPr lang="en-US" altLang="ko-KR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던전</a:t>
            </a:r>
            <a:r>
              <a:rPr lang="en-US" altLang="ko-KR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구분</a:t>
            </a:r>
            <a:endParaRPr lang="en-US" altLang="ko-KR" sz="28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채팅</a:t>
            </a:r>
            <a:endParaRPr lang="en-US" altLang="ko-KR" sz="28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en-US" altLang="ko-KR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DB </a:t>
            </a:r>
            <a:r>
              <a:rPr lang="ko-KR" altLang="en-US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추가 </a:t>
            </a:r>
            <a:r>
              <a:rPr lang="en-US" altLang="ko-KR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r>
              <a:rPr lang="en-US" altLang="ko-KR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r>
              <a:rPr lang="en-US" altLang="ko-KR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인벤토리</a:t>
            </a:r>
            <a:r>
              <a:rPr lang="en-US" altLang="ko-KR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</a:p>
          <a:p>
            <a:r>
              <a:rPr lang="en-US" altLang="ko-KR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	     </a:t>
            </a:r>
            <a:r>
              <a:rPr lang="ko-KR" altLang="en-US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던전 클리어 결과 아이템</a:t>
            </a:r>
            <a:r>
              <a:rPr lang="en-US" altLang="ko-KR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,</a:t>
            </a:r>
          </a:p>
          <a:p>
            <a:r>
              <a:rPr lang="en-US" altLang="ko-KR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	     </a:t>
            </a:r>
            <a:r>
              <a:rPr lang="ko-KR" altLang="en-US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헬 아이템 드랍</a:t>
            </a:r>
            <a:r>
              <a:rPr lang="en-US" altLang="ko-KR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헬 습득 로그</a:t>
            </a:r>
            <a:r>
              <a:rPr lang="en-US" altLang="ko-KR" sz="28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45C0912-88B1-4521-9141-68B2F9BE0DDF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2/30</a:t>
            </a:r>
          </a:p>
        </p:txBody>
      </p:sp>
    </p:spTree>
    <p:extLst>
      <p:ext uri="{BB962C8B-B14F-4D97-AF65-F5344CB8AC3E}">
        <p14:creationId xmlns:p14="http://schemas.microsoft.com/office/powerpoint/2010/main" val="3723291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3/30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123111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en-US" altLang="ko-KR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12EAC31E-FE8B-49FB-B036-08436900A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93"/>
            <a:ext cx="9144000" cy="53637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EA4C839-36B1-41F2-A303-83DB8808174A}"/>
              </a:ext>
            </a:extLst>
          </p:cNvPr>
          <p:cNvSpPr txBox="1"/>
          <p:nvPr/>
        </p:nvSpPr>
        <p:spPr>
          <a:xfrm>
            <a:off x="2843808" y="33855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login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-INSERT</a:t>
            </a:r>
          </a:p>
        </p:txBody>
      </p:sp>
    </p:spTree>
    <p:extLst>
      <p:ext uri="{BB962C8B-B14F-4D97-AF65-F5344CB8AC3E}">
        <p14:creationId xmlns:p14="http://schemas.microsoft.com/office/powerpoint/2010/main" val="595289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4/30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123111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en-US" altLang="ko-KR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14383F5-744B-4B4F-BDCE-04CC7177F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93"/>
            <a:ext cx="9144001" cy="5363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749FA5-6846-4BE6-9DC7-B4523E4C3FCD}"/>
              </a:ext>
            </a:extLst>
          </p:cNvPr>
          <p:cNvSpPr txBox="1"/>
          <p:nvPr/>
        </p:nvSpPr>
        <p:spPr>
          <a:xfrm>
            <a:off x="2843808" y="33855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login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-INSERT</a:t>
            </a:r>
          </a:p>
        </p:txBody>
      </p:sp>
    </p:spTree>
    <p:extLst>
      <p:ext uri="{BB962C8B-B14F-4D97-AF65-F5344CB8AC3E}">
        <p14:creationId xmlns:p14="http://schemas.microsoft.com/office/powerpoint/2010/main" val="1982580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5/30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123111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en-US" altLang="ko-KR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9998F9-71B9-40FD-B1D7-0A48BD0C0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93"/>
            <a:ext cx="9144000" cy="5363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1E47F2D-967F-4E04-882C-78707C6A2992}"/>
              </a:ext>
            </a:extLst>
          </p:cNvPr>
          <p:cNvSpPr txBox="1"/>
          <p:nvPr/>
        </p:nvSpPr>
        <p:spPr>
          <a:xfrm>
            <a:off x="2843808" y="33855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login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-INSERT</a:t>
            </a:r>
          </a:p>
        </p:txBody>
      </p:sp>
    </p:spTree>
    <p:extLst>
      <p:ext uri="{BB962C8B-B14F-4D97-AF65-F5344CB8AC3E}">
        <p14:creationId xmlns:p14="http://schemas.microsoft.com/office/powerpoint/2010/main" val="3646417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6/30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123111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en-US" altLang="ko-KR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C73C8DD-D97F-4E1E-B9FE-4D7CDBBAD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93"/>
            <a:ext cx="9144000" cy="5363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F55B27D-B21D-48F9-8B64-E2AC938307B4}"/>
              </a:ext>
            </a:extLst>
          </p:cNvPr>
          <p:cNvSpPr txBox="1"/>
          <p:nvPr/>
        </p:nvSpPr>
        <p:spPr>
          <a:xfrm>
            <a:off x="2843808" y="33855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login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-INSERT</a:t>
            </a:r>
          </a:p>
        </p:txBody>
      </p:sp>
    </p:spTree>
    <p:extLst>
      <p:ext uri="{BB962C8B-B14F-4D97-AF65-F5344CB8AC3E}">
        <p14:creationId xmlns:p14="http://schemas.microsoft.com/office/powerpoint/2010/main" val="3073065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7/30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123111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en-US" altLang="ko-KR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A8F3D2D-A8A5-49EC-8524-3094F3953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1988840"/>
            <a:ext cx="7734300" cy="2451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00772CD-C6C9-422C-9339-794C4471C367}"/>
              </a:ext>
            </a:extLst>
          </p:cNvPr>
          <p:cNvSpPr txBox="1"/>
          <p:nvPr/>
        </p:nvSpPr>
        <p:spPr>
          <a:xfrm>
            <a:off x="2843808" y="33855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login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-INSERT</a:t>
            </a:r>
          </a:p>
        </p:txBody>
      </p:sp>
    </p:spTree>
    <p:extLst>
      <p:ext uri="{BB962C8B-B14F-4D97-AF65-F5344CB8AC3E}">
        <p14:creationId xmlns:p14="http://schemas.microsoft.com/office/powerpoint/2010/main" val="905084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8/30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123111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en-US" altLang="ko-KR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285B906-2054-4401-8BA1-EA04BCF7D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2426"/>
            <a:ext cx="9144000" cy="1593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F820B2A-9212-493E-AB7C-6E9910239613}"/>
              </a:ext>
            </a:extLst>
          </p:cNvPr>
          <p:cNvSpPr txBox="1"/>
          <p:nvPr/>
        </p:nvSpPr>
        <p:spPr>
          <a:xfrm>
            <a:off x="2843808" y="33855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inventory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endParaRPr lang="en-US" altLang="ko-KR" sz="20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474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9/30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123111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en-US" altLang="ko-KR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DFA62A1-A9E0-4174-A085-B00C423EF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93"/>
            <a:ext cx="9144000" cy="53637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60956B-F54F-41DC-ABC4-35C9D03A0857}"/>
              </a:ext>
            </a:extLst>
          </p:cNvPr>
          <p:cNvSpPr txBox="1"/>
          <p:nvPr/>
        </p:nvSpPr>
        <p:spPr>
          <a:xfrm>
            <a:off x="2843808" y="33855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login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-INSERT</a:t>
            </a:r>
          </a:p>
        </p:txBody>
      </p:sp>
    </p:spTree>
    <p:extLst>
      <p:ext uri="{BB962C8B-B14F-4D97-AF65-F5344CB8AC3E}">
        <p14:creationId xmlns:p14="http://schemas.microsoft.com/office/powerpoint/2010/main" val="8081842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10/30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123111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en-US" altLang="ko-KR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4EA4E35-A694-403C-80CA-DA183DF25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93"/>
            <a:ext cx="9144000" cy="5363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376F481-DB31-43F8-A335-CCB122AE7A32}"/>
              </a:ext>
            </a:extLst>
          </p:cNvPr>
          <p:cNvSpPr txBox="1"/>
          <p:nvPr/>
        </p:nvSpPr>
        <p:spPr>
          <a:xfrm>
            <a:off x="2843808" y="33855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login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-INSERT</a:t>
            </a:r>
          </a:p>
        </p:txBody>
      </p:sp>
    </p:spTree>
    <p:extLst>
      <p:ext uri="{BB962C8B-B14F-4D97-AF65-F5344CB8AC3E}">
        <p14:creationId xmlns:p14="http://schemas.microsoft.com/office/powerpoint/2010/main" val="1167534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11/30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123111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540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로그인 전 체크</a:t>
            </a:r>
            <a:endParaRPr lang="en-US" altLang="ko-KR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4A3C1F-3C60-46CE-815C-DAA01A74D802}"/>
              </a:ext>
            </a:extLst>
          </p:cNvPr>
          <p:cNvSpPr txBox="1"/>
          <p:nvPr/>
        </p:nvSpPr>
        <p:spPr>
          <a:xfrm>
            <a:off x="4860032" y="33855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login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-SELECT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80CFA1D-FAAD-4754-AC82-D99C40BDE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93"/>
            <a:ext cx="9144000" cy="53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2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520" y="188640"/>
            <a:ext cx="1296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95536" y="112474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9730" y="1259468"/>
            <a:ext cx="150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Why MDNF?</a:t>
            </a:r>
            <a:endParaRPr lang="ko-KR" altLang="en-US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73424" y="2492896"/>
            <a:ext cx="613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1. </a:t>
            </a:r>
            <a:r>
              <a:rPr lang="ko-KR" altLang="en-US" sz="36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던전앤파이터를</a:t>
            </a:r>
            <a:r>
              <a:rPr lang="ko-KR" altLang="en-US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좋아한다</a:t>
            </a:r>
            <a:r>
              <a:rPr lang="en-US" altLang="ko-KR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3424" y="4029117"/>
            <a:ext cx="6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2.</a:t>
            </a:r>
            <a:r>
              <a:rPr lang="ko-KR" altLang="en-US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36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던전앤파이터</a:t>
            </a:r>
            <a:r>
              <a:rPr lang="ko-KR" altLang="en-US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이해도가 높다</a:t>
            </a:r>
            <a:r>
              <a:rPr lang="en-US" altLang="ko-KR" sz="36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.</a:t>
            </a:r>
            <a:endParaRPr lang="ko-KR" altLang="en-US" sz="36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08578" y="6525344"/>
            <a:ext cx="42667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# </a:t>
            </a:r>
            <a:r>
              <a:rPr lang="ko-KR" altLang="en-US" sz="105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던파</a:t>
            </a:r>
            <a:r>
              <a:rPr lang="ko-KR" altLang="en-US" sz="105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만들고 싶어서 왔습니다</a:t>
            </a:r>
            <a:r>
              <a:rPr lang="en-US" altLang="ko-KR" sz="105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. #</a:t>
            </a:r>
            <a:r>
              <a:rPr lang="ko-KR" altLang="en-US" sz="105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실무 투입 대비를 위한 사전체험 </a:t>
            </a:r>
          </a:p>
        </p:txBody>
      </p:sp>
    </p:spTree>
    <p:extLst>
      <p:ext uri="{BB962C8B-B14F-4D97-AF65-F5344CB8AC3E}">
        <p14:creationId xmlns:p14="http://schemas.microsoft.com/office/powerpoint/2010/main" val="9208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12/30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123111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540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로그인 전 체크</a:t>
            </a:r>
            <a:endParaRPr lang="en-US" altLang="ko-KR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4A3C1F-3C60-46CE-815C-DAA01A74D802}"/>
              </a:ext>
            </a:extLst>
          </p:cNvPr>
          <p:cNvSpPr txBox="1"/>
          <p:nvPr/>
        </p:nvSpPr>
        <p:spPr>
          <a:xfrm>
            <a:off x="4860032" y="33855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login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-SELECT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A1801AF-8E24-4740-913C-B3D0FC353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93"/>
            <a:ext cx="9144000" cy="53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86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13/30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123111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540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로그인 전 체크</a:t>
            </a:r>
            <a:endParaRPr lang="en-US" altLang="ko-KR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4A3C1F-3C60-46CE-815C-DAA01A74D802}"/>
              </a:ext>
            </a:extLst>
          </p:cNvPr>
          <p:cNvSpPr txBox="1"/>
          <p:nvPr/>
        </p:nvSpPr>
        <p:spPr>
          <a:xfrm>
            <a:off x="4860032" y="33855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login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-SELECT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46EF514-0B7B-426D-9EA2-7FB653A9A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1988840"/>
            <a:ext cx="77343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04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14/30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123111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en-US" altLang="ko-KR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376F481-DB31-43F8-A335-CCB122AE7A32}"/>
              </a:ext>
            </a:extLst>
          </p:cNvPr>
          <p:cNvSpPr txBox="1"/>
          <p:nvPr/>
        </p:nvSpPr>
        <p:spPr>
          <a:xfrm>
            <a:off x="2843808" y="33855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login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-SELECT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96BBC31-8410-44D2-B9C0-23C8DE1F8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93"/>
            <a:ext cx="9144000" cy="53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84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15/30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123111"/>
            <a:ext cx="460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540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동시접속유저</a:t>
            </a:r>
            <a:endParaRPr lang="en-US" altLang="ko-KR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117A301-E69A-4098-BD16-35331DC32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93"/>
            <a:ext cx="9144000" cy="53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03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16/30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123111"/>
            <a:ext cx="842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지역 구분</a:t>
            </a:r>
            <a:r>
              <a:rPr lang="en-US" altLang="ko-KR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(</a:t>
            </a:r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로비</a:t>
            </a:r>
            <a:r>
              <a:rPr lang="en-US" altLang="ko-KR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던전</a:t>
            </a:r>
            <a:r>
              <a:rPr lang="en-US" altLang="ko-KR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23CCD49-A10B-48BA-8825-BC82D9BC5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93"/>
            <a:ext cx="9144000" cy="53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52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17/30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123111"/>
            <a:ext cx="460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채팅</a:t>
            </a:r>
            <a:endParaRPr lang="en-US" altLang="ko-KR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F5FAAEC-7F29-472E-8EC7-5CA537641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93"/>
            <a:ext cx="9144000" cy="53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928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18/30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123111"/>
            <a:ext cx="460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채팅</a:t>
            </a:r>
            <a:endParaRPr lang="en-US" altLang="ko-KR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D5E3B25-9E89-4B7C-8800-0D42DA42C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93"/>
            <a:ext cx="9144000" cy="53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54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19/30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123111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인벤토리</a:t>
            </a:r>
            <a:endParaRPr lang="en-US" altLang="ko-KR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4A3C1F-3C60-46CE-815C-DAA01A74D802}"/>
              </a:ext>
            </a:extLst>
          </p:cNvPr>
          <p:cNvSpPr txBox="1"/>
          <p:nvPr/>
        </p:nvSpPr>
        <p:spPr>
          <a:xfrm>
            <a:off x="3131840" y="338554"/>
            <a:ext cx="439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inventory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-SELECT/UPDATE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A0F655B-5772-4435-A1C5-5EAEBF325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93"/>
            <a:ext cx="9144000" cy="53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954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20/30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123111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인벤토리</a:t>
            </a:r>
            <a:endParaRPr lang="en-US" altLang="ko-KR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4A3C1F-3C60-46CE-815C-DAA01A74D802}"/>
              </a:ext>
            </a:extLst>
          </p:cNvPr>
          <p:cNvSpPr txBox="1"/>
          <p:nvPr/>
        </p:nvSpPr>
        <p:spPr>
          <a:xfrm>
            <a:off x="3131840" y="3385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inventory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-SELECT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556BEFD-FBE4-493A-B27A-9B8E4D3C0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" y="1052736"/>
            <a:ext cx="9144000" cy="18168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2204FF9-8A1B-4EE4-B5F8-47A0F996F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2924944"/>
            <a:ext cx="1558357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19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21/30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123111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인벤토리</a:t>
            </a:r>
            <a:endParaRPr lang="en-US" altLang="ko-KR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4A3C1F-3C60-46CE-815C-DAA01A74D802}"/>
              </a:ext>
            </a:extLst>
          </p:cNvPr>
          <p:cNvSpPr txBox="1"/>
          <p:nvPr/>
        </p:nvSpPr>
        <p:spPr>
          <a:xfrm>
            <a:off x="3131840" y="3385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inventory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-SELECT/UPDATE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9DA0312-6CD6-41F0-B966-5664A94A8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93"/>
            <a:ext cx="9144000" cy="53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66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520" y="188640"/>
            <a:ext cx="1296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95536" y="112474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9730" y="1259468"/>
            <a:ext cx="150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게임 개요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59832" y="2636912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게임 개요</a:t>
            </a:r>
          </a:p>
        </p:txBody>
      </p:sp>
    </p:spTree>
    <p:extLst>
      <p:ext uri="{BB962C8B-B14F-4D97-AF65-F5344CB8AC3E}">
        <p14:creationId xmlns:p14="http://schemas.microsoft.com/office/powerpoint/2010/main" val="287774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22/30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123111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인벤토리</a:t>
            </a:r>
            <a:endParaRPr lang="en-US" altLang="ko-KR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4A3C1F-3C60-46CE-815C-DAA01A74D802}"/>
              </a:ext>
            </a:extLst>
          </p:cNvPr>
          <p:cNvSpPr txBox="1"/>
          <p:nvPr/>
        </p:nvSpPr>
        <p:spPr>
          <a:xfrm>
            <a:off x="3131840" y="3385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inventory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-SELECT/UPDATE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6C6156F-8567-46CD-84E8-353E2E5A3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2" y="1988840"/>
            <a:ext cx="9144000" cy="159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228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23/30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123111"/>
            <a:ext cx="54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5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인벤토리</a:t>
            </a:r>
            <a:endParaRPr lang="en-US" altLang="ko-KR" sz="5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4A3C1F-3C60-46CE-815C-DAA01A74D802}"/>
              </a:ext>
            </a:extLst>
          </p:cNvPr>
          <p:cNvSpPr txBox="1"/>
          <p:nvPr/>
        </p:nvSpPr>
        <p:spPr>
          <a:xfrm>
            <a:off x="3131840" y="338554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inventory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-UPDATE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CB09073-F25B-442E-8619-2F9BA0115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93"/>
            <a:ext cx="9144000" cy="53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2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24/30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76745"/>
            <a:ext cx="6336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4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던전 결과 아이템</a:t>
            </a:r>
            <a:endParaRPr lang="en-US" altLang="ko-KR" sz="4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4A3C1F-3C60-46CE-815C-DAA01A74D802}"/>
              </a:ext>
            </a:extLst>
          </p:cNvPr>
          <p:cNvSpPr txBox="1"/>
          <p:nvPr/>
        </p:nvSpPr>
        <p:spPr>
          <a:xfrm>
            <a:off x="4644008" y="4462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inventory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-SELECT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A4CC143-CAD8-4D43-8A76-ABFED69B5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93"/>
            <a:ext cx="9144000" cy="5363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BAB5EF5-01C3-4BE8-8407-B2CE5F2851D5}"/>
              </a:ext>
            </a:extLst>
          </p:cNvPr>
          <p:cNvSpPr txBox="1"/>
          <p:nvPr/>
        </p:nvSpPr>
        <p:spPr>
          <a:xfrm>
            <a:off x="4644008" y="304492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result_items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-SELECT</a:t>
            </a:r>
          </a:p>
        </p:txBody>
      </p:sp>
    </p:spTree>
    <p:extLst>
      <p:ext uri="{BB962C8B-B14F-4D97-AF65-F5344CB8AC3E}">
        <p14:creationId xmlns:p14="http://schemas.microsoft.com/office/powerpoint/2010/main" val="93770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25/30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76745"/>
            <a:ext cx="6336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4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던전 결과 아이템</a:t>
            </a:r>
            <a:endParaRPr lang="en-US" altLang="ko-KR" sz="4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4A3C1F-3C60-46CE-815C-DAA01A74D802}"/>
              </a:ext>
            </a:extLst>
          </p:cNvPr>
          <p:cNvSpPr txBox="1"/>
          <p:nvPr/>
        </p:nvSpPr>
        <p:spPr>
          <a:xfrm>
            <a:off x="4644008" y="4462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inventory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-SELECT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BAB5EF5-01C3-4BE8-8407-B2CE5F2851D5}"/>
              </a:ext>
            </a:extLst>
          </p:cNvPr>
          <p:cNvSpPr txBox="1"/>
          <p:nvPr/>
        </p:nvSpPr>
        <p:spPr>
          <a:xfrm>
            <a:off x="4644008" y="304492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result_items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-SELECT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0EF5C3E-D452-4748-8CAE-CB6CC44EC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93"/>
            <a:ext cx="9144000" cy="53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84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26/30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76745"/>
            <a:ext cx="6336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4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던전 결과 아이템</a:t>
            </a:r>
            <a:endParaRPr lang="en-US" altLang="ko-KR" sz="4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4A3C1F-3C60-46CE-815C-DAA01A74D802}"/>
              </a:ext>
            </a:extLst>
          </p:cNvPr>
          <p:cNvSpPr txBox="1"/>
          <p:nvPr/>
        </p:nvSpPr>
        <p:spPr>
          <a:xfrm>
            <a:off x="4644008" y="4462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inventory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-SELECT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BAB5EF5-01C3-4BE8-8407-B2CE5F2851D5}"/>
              </a:ext>
            </a:extLst>
          </p:cNvPr>
          <p:cNvSpPr txBox="1"/>
          <p:nvPr/>
        </p:nvSpPr>
        <p:spPr>
          <a:xfrm>
            <a:off x="4644008" y="304492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result_items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-SELECT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601530B-0BDB-499C-BF5A-AA4037D51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187"/>
            <a:ext cx="9144000" cy="11989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0540848-64D3-4846-B0F7-F99F9FE86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2348880"/>
            <a:ext cx="17535778" cy="22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84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27/30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76745"/>
            <a:ext cx="6336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4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헬 결과 아이템</a:t>
            </a:r>
            <a:endParaRPr lang="en-US" altLang="ko-KR" sz="4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4A3C1F-3C60-46CE-815C-DAA01A74D802}"/>
              </a:ext>
            </a:extLst>
          </p:cNvPr>
          <p:cNvSpPr txBox="1"/>
          <p:nvPr/>
        </p:nvSpPr>
        <p:spPr>
          <a:xfrm>
            <a:off x="4644008" y="4462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inventory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-SELECT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BAB5EF5-01C3-4BE8-8407-B2CE5F2851D5}"/>
              </a:ext>
            </a:extLst>
          </p:cNvPr>
          <p:cNvSpPr txBox="1"/>
          <p:nvPr/>
        </p:nvSpPr>
        <p:spPr>
          <a:xfrm>
            <a:off x="4644008" y="304492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hell_items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-SELECT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3DB0928-974D-404E-B648-9C2104602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93"/>
            <a:ext cx="9144000" cy="53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429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28/30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76745"/>
            <a:ext cx="6336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4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헬 결과 아이템</a:t>
            </a:r>
            <a:endParaRPr lang="en-US" altLang="ko-KR" sz="4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4A3C1F-3C60-46CE-815C-DAA01A74D802}"/>
              </a:ext>
            </a:extLst>
          </p:cNvPr>
          <p:cNvSpPr txBox="1"/>
          <p:nvPr/>
        </p:nvSpPr>
        <p:spPr>
          <a:xfrm>
            <a:off x="4644008" y="4462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inventory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-SELECT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BAB5EF5-01C3-4BE8-8407-B2CE5F2851D5}"/>
              </a:ext>
            </a:extLst>
          </p:cNvPr>
          <p:cNvSpPr txBox="1"/>
          <p:nvPr/>
        </p:nvSpPr>
        <p:spPr>
          <a:xfrm>
            <a:off x="4644008" y="304492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hell_items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-SELECT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DACCD0F-F2A7-448E-972E-9368F282B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3593"/>
            <a:ext cx="9144000" cy="53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72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29/30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76745"/>
            <a:ext cx="6336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4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헬 결과 아이템</a:t>
            </a:r>
            <a:endParaRPr lang="en-US" altLang="ko-KR" sz="4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4A3C1F-3C60-46CE-815C-DAA01A74D802}"/>
              </a:ext>
            </a:extLst>
          </p:cNvPr>
          <p:cNvSpPr txBox="1"/>
          <p:nvPr/>
        </p:nvSpPr>
        <p:spPr>
          <a:xfrm>
            <a:off x="4644008" y="44624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inventory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-SELECT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BAB5EF5-01C3-4BE8-8407-B2CE5F2851D5}"/>
              </a:ext>
            </a:extLst>
          </p:cNvPr>
          <p:cNvSpPr txBox="1"/>
          <p:nvPr/>
        </p:nvSpPr>
        <p:spPr>
          <a:xfrm>
            <a:off x="4644008" y="304492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hell_items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-SELECT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3A7DC31-CA64-45A9-A7E9-A1958FBC5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" y="1051830"/>
            <a:ext cx="9144000" cy="18168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05AFF88-A031-4158-91FE-072E697890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2924944"/>
            <a:ext cx="1667080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06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37AC02D-B2FC-4BF6-9B9E-143303E9EEF1}"/>
              </a:ext>
            </a:extLst>
          </p:cNvPr>
          <p:cNvSpPr txBox="1"/>
          <p:nvPr/>
        </p:nvSpPr>
        <p:spPr>
          <a:xfrm>
            <a:off x="7596336" y="0"/>
            <a:ext cx="1547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서버 </a:t>
            </a:r>
            <a:r>
              <a:rPr lang="en-US" altLang="ko-KR" sz="16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30/30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CADC2A-D20F-4ED9-9A84-D82C2DDC0027}"/>
              </a:ext>
            </a:extLst>
          </p:cNvPr>
          <p:cNvSpPr txBox="1"/>
          <p:nvPr/>
        </p:nvSpPr>
        <p:spPr>
          <a:xfrm>
            <a:off x="-36512" y="-76745"/>
            <a:ext cx="6336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4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헬 결과 로그</a:t>
            </a:r>
            <a:endParaRPr lang="en-US" altLang="ko-KR" sz="4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BAB5EF5-01C3-4BE8-8407-B2CE5F2851D5}"/>
              </a:ext>
            </a:extLst>
          </p:cNvPr>
          <p:cNvSpPr txBox="1"/>
          <p:nvPr/>
        </p:nvSpPr>
        <p:spPr>
          <a:xfrm>
            <a:off x="3995936" y="260648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log_hell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테이블 </a:t>
            </a:r>
            <a:r>
              <a:rPr lang="en-US" altLang="ko-KR" sz="2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– INSERT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EDBE686-3DB3-4A5F-9A24-20ED1DF87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921406"/>
            <a:ext cx="4166582" cy="518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622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520" y="188640"/>
            <a:ext cx="1296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95536" y="112474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1520" y="1269453"/>
            <a:ext cx="171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질의 응답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31840" y="2636912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질의 응답</a:t>
            </a:r>
          </a:p>
        </p:txBody>
      </p:sp>
    </p:spTree>
    <p:extLst>
      <p:ext uri="{BB962C8B-B14F-4D97-AF65-F5344CB8AC3E}">
        <p14:creationId xmlns:p14="http://schemas.microsoft.com/office/powerpoint/2010/main" val="4058305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520" y="188640"/>
            <a:ext cx="1296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95536" y="112474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9730" y="1259468"/>
            <a:ext cx="150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게임 개요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47864" y="260648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마을 입장</a:t>
            </a:r>
          </a:p>
        </p:txBody>
      </p:sp>
      <p:sp>
        <p:nvSpPr>
          <p:cNvPr id="2" name="아래쪽 화살표 1"/>
          <p:cNvSpPr/>
          <p:nvPr/>
        </p:nvSpPr>
        <p:spPr>
          <a:xfrm>
            <a:off x="3920192" y="806807"/>
            <a:ext cx="384200" cy="36989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TextBox 7"/>
          <p:cNvSpPr txBox="1"/>
          <p:nvPr/>
        </p:nvSpPr>
        <p:spPr>
          <a:xfrm>
            <a:off x="3347864" y="1243731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던전</a:t>
            </a:r>
            <a:r>
              <a:rPr lang="ko-KR" altLang="en-US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선택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20941" y="2251843"/>
            <a:ext cx="2600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일반 방 입장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97365" y="6068464"/>
            <a:ext cx="263993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던전</a:t>
            </a:r>
            <a:r>
              <a:rPr lang="ko-KR" altLang="en-US" sz="28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클리어</a:t>
            </a:r>
            <a:endParaRPr lang="ko-KR" altLang="en-US" sz="28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rot="5400000">
            <a:off x="3880401" y="3284549"/>
            <a:ext cx="6145711" cy="240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 rot="5400000">
            <a:off x="5981724" y="-317300"/>
            <a:ext cx="504056" cy="153652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 rot="10800000">
            <a:off x="5796137" y="6237312"/>
            <a:ext cx="1104280" cy="240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>
            <a:off x="3971776" y="2793251"/>
            <a:ext cx="384200" cy="347717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8" name="TextBox 27"/>
          <p:cNvSpPr txBox="1"/>
          <p:nvPr/>
        </p:nvSpPr>
        <p:spPr>
          <a:xfrm>
            <a:off x="3131840" y="3187947"/>
            <a:ext cx="2424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일반 방 </a:t>
            </a:r>
            <a:r>
              <a:rPr lang="ko-KR" altLang="en-US" sz="24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클리어</a:t>
            </a:r>
            <a:r>
              <a:rPr lang="ko-KR" altLang="en-US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</a:p>
        </p:txBody>
      </p:sp>
      <p:sp>
        <p:nvSpPr>
          <p:cNvPr id="29" name="직사각형 28"/>
          <p:cNvSpPr/>
          <p:nvPr/>
        </p:nvSpPr>
        <p:spPr>
          <a:xfrm rot="10800000">
            <a:off x="5436095" y="3356992"/>
            <a:ext cx="551700" cy="143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rot="5400000">
            <a:off x="5480499" y="2896679"/>
            <a:ext cx="864097" cy="150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 rot="5400000">
            <a:off x="5538738" y="2246235"/>
            <a:ext cx="274401" cy="623712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>
            <a:off x="3974801" y="3729355"/>
            <a:ext cx="384200" cy="347717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4" name="TextBox 33"/>
          <p:cNvSpPr txBox="1"/>
          <p:nvPr/>
        </p:nvSpPr>
        <p:spPr>
          <a:xfrm>
            <a:off x="3240074" y="4196059"/>
            <a:ext cx="2424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보스 방 입장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107830" y="5174554"/>
            <a:ext cx="2424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보스 방 </a:t>
            </a:r>
            <a:r>
              <a:rPr lang="ko-KR" altLang="en-US" sz="2400" dirty="0" err="1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클리어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6" name="아래쪽 화살표 35"/>
          <p:cNvSpPr/>
          <p:nvPr/>
        </p:nvSpPr>
        <p:spPr>
          <a:xfrm>
            <a:off x="3995936" y="4719974"/>
            <a:ext cx="384200" cy="36521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7" name="아래쪽 화살표 36"/>
          <p:cNvSpPr/>
          <p:nvPr/>
        </p:nvSpPr>
        <p:spPr>
          <a:xfrm>
            <a:off x="3995936" y="5661248"/>
            <a:ext cx="384200" cy="39010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8" name="아래쪽 화살표 37"/>
          <p:cNvSpPr/>
          <p:nvPr/>
        </p:nvSpPr>
        <p:spPr>
          <a:xfrm>
            <a:off x="3923928" y="1772816"/>
            <a:ext cx="384200" cy="36989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97810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/>
                </a:solidFill>
              </a:rPr>
              <a:t>2</a:t>
            </a:r>
            <a:r>
              <a:rPr lang="ko-KR" altLang="en-US" sz="1600" b="1" dirty="0">
                <a:solidFill>
                  <a:schemeClr val="bg1"/>
                </a:solidFill>
              </a:rPr>
              <a:t>조 </a:t>
            </a:r>
            <a:r>
              <a:rPr lang="en-US" altLang="ko-KR" sz="1600" b="1" dirty="0">
                <a:solidFill>
                  <a:schemeClr val="bg1"/>
                </a:solidFill>
              </a:rPr>
              <a:t>MDNF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520" y="188640"/>
            <a:ext cx="1296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95536" y="112474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9730" y="1259468"/>
            <a:ext cx="171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PART</a:t>
            </a:r>
            <a:endParaRPr lang="ko-KR" altLang="en-US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7904" y="2636912"/>
            <a:ext cx="194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PART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28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47864" y="1988840"/>
            <a:ext cx="2304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  <a:p>
            <a:r>
              <a:rPr lang="ko-KR" altLang="en-US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안병욱</a:t>
            </a:r>
          </a:p>
        </p:txBody>
      </p:sp>
    </p:spTree>
    <p:extLst>
      <p:ext uri="{BB962C8B-B14F-4D97-AF65-F5344CB8AC3E}">
        <p14:creationId xmlns:p14="http://schemas.microsoft.com/office/powerpoint/2010/main" val="70531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1747</TotalTime>
  <Words>1488</Words>
  <Application>Microsoft Office PowerPoint</Application>
  <PresentationFormat>화면 슬라이드 쇼(4:3)</PresentationFormat>
  <Paragraphs>500</Paragraphs>
  <Slides>70</Slides>
  <Notes>70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70</vt:i4>
      </vt:variant>
    </vt:vector>
  </HeadingPairs>
  <TitlesOfParts>
    <vt:vector size="76" baseType="lpstr">
      <vt:lpstr>HY헤드라인M</vt:lpstr>
      <vt:lpstr>굴림</vt:lpstr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이 정수</cp:lastModifiedBy>
  <cp:revision>150</cp:revision>
  <dcterms:created xsi:type="dcterms:W3CDTF">2016-11-03T20:47:04Z</dcterms:created>
  <dcterms:modified xsi:type="dcterms:W3CDTF">2019-12-30T02:51:26Z</dcterms:modified>
</cp:coreProperties>
</file>